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1" r:id="rId2"/>
    <p:sldId id="262" r:id="rId3"/>
  </p:sldIdLst>
  <p:sldSz cx="7553325" cy="5330825"/>
  <p:notesSz cx="6858000" cy="9144000"/>
  <p:custDataLst>
    <p:tags r:id="rId5"/>
  </p:custDataLst>
  <p:defaultTextStyle>
    <a:defPPr>
      <a:defRPr lang="en-US"/>
    </a:defPPr>
    <a:lvl1pPr marL="0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1pPr>
    <a:lvl2pPr marL="309154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2pPr>
    <a:lvl3pPr marL="618309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3pPr>
    <a:lvl4pPr marL="927463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4pPr>
    <a:lvl5pPr marL="1236617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5pPr>
    <a:lvl6pPr marL="1545771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6pPr>
    <a:lvl7pPr marL="1854926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7pPr>
    <a:lvl8pPr marL="2164080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8pPr>
    <a:lvl9pPr marL="2473234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379" userDrawn="1">
          <p15:clr>
            <a:srgbClr val="A4A3A4"/>
          </p15:clr>
        </p15:guide>
        <p15:guide id="3" orient="horz" pos="1180" userDrawn="1">
          <p15:clr>
            <a:srgbClr val="A4A3A4"/>
          </p15:clr>
        </p15:guide>
        <p15:guide id="4" orient="horz" pos="2178" userDrawn="1">
          <p15:clr>
            <a:srgbClr val="A4A3A4"/>
          </p15:clr>
        </p15:guide>
        <p15:guide id="5" orient="horz" pos="2586" userDrawn="1">
          <p15:clr>
            <a:srgbClr val="A4A3A4"/>
          </p15:clr>
        </p15:guide>
        <p15:guide id="6" orient="horz" pos="1679" userDrawn="1">
          <p15:clr>
            <a:srgbClr val="A4A3A4"/>
          </p15:clr>
        </p15:guide>
        <p15:guide id="7" orient="horz" pos="2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AA600"/>
    <a:srgbClr val="5CAE3A"/>
    <a:srgbClr val="FADC98"/>
    <a:srgbClr val="FFFFA7"/>
    <a:srgbClr val="F9D27B"/>
    <a:srgbClr val="FFCC66"/>
    <a:srgbClr val="051501"/>
    <a:srgbClr val="0E5219"/>
    <a:srgbClr val="FDF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414" autoAdjust="0"/>
  </p:normalViewPr>
  <p:slideViewPr>
    <p:cSldViewPr>
      <p:cViewPr varScale="1">
        <p:scale>
          <a:sx n="85" d="100"/>
          <a:sy n="85" d="100"/>
        </p:scale>
        <p:origin x="1200" y="-60"/>
      </p:cViewPr>
      <p:guideLst>
        <p:guide pos="2379"/>
        <p:guide orient="horz" pos="1180"/>
        <p:guide orient="horz" pos="2178"/>
        <p:guide orient="horz" pos="2586"/>
        <p:guide orient="horz" pos="1679"/>
        <p:guide orient="horz" pos="24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E80D4-0D88-4E0D-B6D0-AD9F4FC83AE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143000"/>
            <a:ext cx="4371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19E7C-67B2-48A3-B1BF-5049C2AA5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1pPr>
    <a:lvl2pPr marL="179908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2pPr>
    <a:lvl3pPr marL="359816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3pPr>
    <a:lvl4pPr marL="539725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4pPr>
    <a:lvl5pPr marL="719633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5pPr>
    <a:lvl6pPr marL="899541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6pPr>
    <a:lvl7pPr marL="1079449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7pPr>
    <a:lvl8pPr marL="1259357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8pPr>
    <a:lvl9pPr marL="1439266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19E7C-67B2-48A3-B1BF-5049C2AA5E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4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19E7C-67B2-48A3-B1BF-5049C2AA5E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5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500" y="872429"/>
            <a:ext cx="6420326" cy="1855917"/>
          </a:xfrm>
        </p:spPr>
        <p:txBody>
          <a:bodyPr anchor="b"/>
          <a:lstStyle>
            <a:lvl1pPr algn="ctr">
              <a:defRPr sz="466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166" y="2799918"/>
            <a:ext cx="5664994" cy="1287048"/>
          </a:xfrm>
        </p:spPr>
        <p:txBody>
          <a:bodyPr/>
          <a:lstStyle>
            <a:lvl1pPr marL="0" indent="0" algn="ctr">
              <a:buNone/>
              <a:defRPr sz="1866"/>
            </a:lvl1pPr>
            <a:lvl2pPr marL="355382" indent="0" algn="ctr">
              <a:buNone/>
              <a:defRPr sz="1555"/>
            </a:lvl2pPr>
            <a:lvl3pPr marL="710763" indent="0" algn="ctr">
              <a:buNone/>
              <a:defRPr sz="1399"/>
            </a:lvl3pPr>
            <a:lvl4pPr marL="1066145" indent="0" algn="ctr">
              <a:buNone/>
              <a:defRPr sz="1244"/>
            </a:lvl4pPr>
            <a:lvl5pPr marL="1421526" indent="0" algn="ctr">
              <a:buNone/>
              <a:defRPr sz="1244"/>
            </a:lvl5pPr>
            <a:lvl6pPr marL="1776908" indent="0" algn="ctr">
              <a:buNone/>
              <a:defRPr sz="1244"/>
            </a:lvl6pPr>
            <a:lvl7pPr marL="2132289" indent="0" algn="ctr">
              <a:buNone/>
              <a:defRPr sz="1244"/>
            </a:lvl7pPr>
            <a:lvl8pPr marL="2487671" indent="0" algn="ctr">
              <a:buNone/>
              <a:defRPr sz="1244"/>
            </a:lvl8pPr>
            <a:lvl9pPr marL="2843052" indent="0" algn="ctr">
              <a:buNone/>
              <a:defRPr sz="124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5348" y="283817"/>
            <a:ext cx="1628686" cy="451762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291" y="283817"/>
            <a:ext cx="4791641" cy="451762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0152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57" y="1329006"/>
            <a:ext cx="6514743" cy="2217475"/>
          </a:xfrm>
        </p:spPr>
        <p:txBody>
          <a:bodyPr anchor="b"/>
          <a:lstStyle>
            <a:lvl1pPr>
              <a:defRPr sz="466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357" y="3567459"/>
            <a:ext cx="6514743" cy="1166118"/>
          </a:xfrm>
        </p:spPr>
        <p:txBody>
          <a:bodyPr/>
          <a:lstStyle>
            <a:lvl1pPr marL="0" indent="0">
              <a:buNone/>
              <a:defRPr sz="1866">
                <a:solidFill>
                  <a:schemeClr val="tx1"/>
                </a:solidFill>
              </a:defRPr>
            </a:lvl1pPr>
            <a:lvl2pPr marL="355382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2pPr>
            <a:lvl3pPr marL="71076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3pPr>
            <a:lvl4pPr marL="106614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42152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1776908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13228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48767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2843052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3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291" y="1419086"/>
            <a:ext cx="3210163" cy="33823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3871" y="1419086"/>
            <a:ext cx="3210163" cy="33823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75" y="283818"/>
            <a:ext cx="6514743" cy="10303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76" y="1306793"/>
            <a:ext cx="3195410" cy="640439"/>
          </a:xfrm>
        </p:spPr>
        <p:txBody>
          <a:bodyPr anchor="b"/>
          <a:lstStyle>
            <a:lvl1pPr marL="0" indent="0">
              <a:buNone/>
              <a:defRPr sz="1866" b="1"/>
            </a:lvl1pPr>
            <a:lvl2pPr marL="355382" indent="0">
              <a:buNone/>
              <a:defRPr sz="1555" b="1"/>
            </a:lvl2pPr>
            <a:lvl3pPr marL="710763" indent="0">
              <a:buNone/>
              <a:defRPr sz="1399" b="1"/>
            </a:lvl3pPr>
            <a:lvl4pPr marL="1066145" indent="0">
              <a:buNone/>
              <a:defRPr sz="1244" b="1"/>
            </a:lvl4pPr>
            <a:lvl5pPr marL="1421526" indent="0">
              <a:buNone/>
              <a:defRPr sz="1244" b="1"/>
            </a:lvl5pPr>
            <a:lvl6pPr marL="1776908" indent="0">
              <a:buNone/>
              <a:defRPr sz="1244" b="1"/>
            </a:lvl6pPr>
            <a:lvl7pPr marL="2132289" indent="0">
              <a:buNone/>
              <a:defRPr sz="1244" b="1"/>
            </a:lvl7pPr>
            <a:lvl8pPr marL="2487671" indent="0">
              <a:buNone/>
              <a:defRPr sz="1244" b="1"/>
            </a:lvl8pPr>
            <a:lvl9pPr marL="2843052" indent="0">
              <a:buNone/>
              <a:defRPr sz="124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276" y="1947232"/>
            <a:ext cx="3195410" cy="28640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3871" y="1306793"/>
            <a:ext cx="3211147" cy="640439"/>
          </a:xfrm>
        </p:spPr>
        <p:txBody>
          <a:bodyPr anchor="b"/>
          <a:lstStyle>
            <a:lvl1pPr marL="0" indent="0">
              <a:buNone/>
              <a:defRPr sz="1866" b="1"/>
            </a:lvl1pPr>
            <a:lvl2pPr marL="355382" indent="0">
              <a:buNone/>
              <a:defRPr sz="1555" b="1"/>
            </a:lvl2pPr>
            <a:lvl3pPr marL="710763" indent="0">
              <a:buNone/>
              <a:defRPr sz="1399" b="1"/>
            </a:lvl3pPr>
            <a:lvl4pPr marL="1066145" indent="0">
              <a:buNone/>
              <a:defRPr sz="1244" b="1"/>
            </a:lvl4pPr>
            <a:lvl5pPr marL="1421526" indent="0">
              <a:buNone/>
              <a:defRPr sz="1244" b="1"/>
            </a:lvl5pPr>
            <a:lvl6pPr marL="1776908" indent="0">
              <a:buNone/>
              <a:defRPr sz="1244" b="1"/>
            </a:lvl6pPr>
            <a:lvl7pPr marL="2132289" indent="0">
              <a:buNone/>
              <a:defRPr sz="1244" b="1"/>
            </a:lvl7pPr>
            <a:lvl8pPr marL="2487671" indent="0">
              <a:buNone/>
              <a:defRPr sz="1244" b="1"/>
            </a:lvl8pPr>
            <a:lvl9pPr marL="2843052" indent="0">
              <a:buNone/>
              <a:defRPr sz="124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3871" y="1947232"/>
            <a:ext cx="3211147" cy="28640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75" y="355388"/>
            <a:ext cx="2436144" cy="1243859"/>
          </a:xfrm>
        </p:spPr>
        <p:txBody>
          <a:bodyPr anchor="b"/>
          <a:lstStyle>
            <a:lvl1pPr>
              <a:defRPr sz="248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147" y="767541"/>
            <a:ext cx="3823871" cy="3788341"/>
          </a:xfrm>
        </p:spPr>
        <p:txBody>
          <a:bodyPr/>
          <a:lstStyle>
            <a:lvl1pPr>
              <a:defRPr sz="2487"/>
            </a:lvl1pPr>
            <a:lvl2pPr>
              <a:defRPr sz="2176"/>
            </a:lvl2pPr>
            <a:lvl3pPr>
              <a:defRPr sz="1866"/>
            </a:lvl3pPr>
            <a:lvl4pPr>
              <a:defRPr sz="1555"/>
            </a:lvl4pPr>
            <a:lvl5pPr>
              <a:defRPr sz="1555"/>
            </a:lvl5pPr>
            <a:lvl6pPr>
              <a:defRPr sz="1555"/>
            </a:lvl6pPr>
            <a:lvl7pPr>
              <a:defRPr sz="1555"/>
            </a:lvl7pPr>
            <a:lvl8pPr>
              <a:defRPr sz="1555"/>
            </a:lvl8pPr>
            <a:lvl9pPr>
              <a:defRPr sz="155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75" y="1599247"/>
            <a:ext cx="2436144" cy="2962804"/>
          </a:xfrm>
        </p:spPr>
        <p:txBody>
          <a:bodyPr/>
          <a:lstStyle>
            <a:lvl1pPr marL="0" indent="0">
              <a:buNone/>
              <a:defRPr sz="1244"/>
            </a:lvl1pPr>
            <a:lvl2pPr marL="355382" indent="0">
              <a:buNone/>
              <a:defRPr sz="1088"/>
            </a:lvl2pPr>
            <a:lvl3pPr marL="710763" indent="0">
              <a:buNone/>
              <a:defRPr sz="933"/>
            </a:lvl3pPr>
            <a:lvl4pPr marL="1066145" indent="0">
              <a:buNone/>
              <a:defRPr sz="777"/>
            </a:lvl4pPr>
            <a:lvl5pPr marL="1421526" indent="0">
              <a:buNone/>
              <a:defRPr sz="777"/>
            </a:lvl5pPr>
            <a:lvl6pPr marL="1776908" indent="0">
              <a:buNone/>
              <a:defRPr sz="777"/>
            </a:lvl6pPr>
            <a:lvl7pPr marL="2132289" indent="0">
              <a:buNone/>
              <a:defRPr sz="777"/>
            </a:lvl7pPr>
            <a:lvl8pPr marL="2487671" indent="0">
              <a:buNone/>
              <a:defRPr sz="777"/>
            </a:lvl8pPr>
            <a:lvl9pPr marL="2843052" indent="0">
              <a:buNone/>
              <a:defRPr sz="7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75" y="355388"/>
            <a:ext cx="2436144" cy="1243859"/>
          </a:xfrm>
        </p:spPr>
        <p:txBody>
          <a:bodyPr anchor="b"/>
          <a:lstStyle>
            <a:lvl1pPr>
              <a:defRPr sz="248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1147" y="767541"/>
            <a:ext cx="3823871" cy="3788341"/>
          </a:xfrm>
        </p:spPr>
        <p:txBody>
          <a:bodyPr anchor="t"/>
          <a:lstStyle>
            <a:lvl1pPr marL="0" indent="0">
              <a:buNone/>
              <a:defRPr sz="2487"/>
            </a:lvl1pPr>
            <a:lvl2pPr marL="355382" indent="0">
              <a:buNone/>
              <a:defRPr sz="2176"/>
            </a:lvl2pPr>
            <a:lvl3pPr marL="710763" indent="0">
              <a:buNone/>
              <a:defRPr sz="1866"/>
            </a:lvl3pPr>
            <a:lvl4pPr marL="1066145" indent="0">
              <a:buNone/>
              <a:defRPr sz="1555"/>
            </a:lvl4pPr>
            <a:lvl5pPr marL="1421526" indent="0">
              <a:buNone/>
              <a:defRPr sz="1555"/>
            </a:lvl5pPr>
            <a:lvl6pPr marL="1776908" indent="0">
              <a:buNone/>
              <a:defRPr sz="1555"/>
            </a:lvl6pPr>
            <a:lvl7pPr marL="2132289" indent="0">
              <a:buNone/>
              <a:defRPr sz="1555"/>
            </a:lvl7pPr>
            <a:lvl8pPr marL="2487671" indent="0">
              <a:buNone/>
              <a:defRPr sz="1555"/>
            </a:lvl8pPr>
            <a:lvl9pPr marL="2843052" indent="0">
              <a:buNone/>
              <a:defRPr sz="155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75" y="1599247"/>
            <a:ext cx="2436144" cy="2962804"/>
          </a:xfrm>
        </p:spPr>
        <p:txBody>
          <a:bodyPr/>
          <a:lstStyle>
            <a:lvl1pPr marL="0" indent="0">
              <a:buNone/>
              <a:defRPr sz="1244"/>
            </a:lvl1pPr>
            <a:lvl2pPr marL="355382" indent="0">
              <a:buNone/>
              <a:defRPr sz="1088"/>
            </a:lvl2pPr>
            <a:lvl3pPr marL="710763" indent="0">
              <a:buNone/>
              <a:defRPr sz="933"/>
            </a:lvl3pPr>
            <a:lvl4pPr marL="1066145" indent="0">
              <a:buNone/>
              <a:defRPr sz="777"/>
            </a:lvl4pPr>
            <a:lvl5pPr marL="1421526" indent="0">
              <a:buNone/>
              <a:defRPr sz="777"/>
            </a:lvl5pPr>
            <a:lvl6pPr marL="1776908" indent="0">
              <a:buNone/>
              <a:defRPr sz="777"/>
            </a:lvl6pPr>
            <a:lvl7pPr marL="2132289" indent="0">
              <a:buNone/>
              <a:defRPr sz="777"/>
            </a:lvl7pPr>
            <a:lvl8pPr marL="2487671" indent="0">
              <a:buNone/>
              <a:defRPr sz="777"/>
            </a:lvl8pPr>
            <a:lvl9pPr marL="2843052" indent="0">
              <a:buNone/>
              <a:defRPr sz="7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956480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91" y="283818"/>
            <a:ext cx="6514743" cy="103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91" y="1419086"/>
            <a:ext cx="6514743" cy="338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291" y="4940886"/>
            <a:ext cx="1699498" cy="283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08AF-DE33-4F77-AA41-C480FD2C9C97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2039" y="4940886"/>
            <a:ext cx="2549247" cy="283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536" y="4940886"/>
            <a:ext cx="1699498" cy="283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7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0763" rtl="0" eaLnBrk="1" latinLnBrk="0" hangingPunct="1">
        <a:lnSpc>
          <a:spcPct val="90000"/>
        </a:lnSpc>
        <a:spcBef>
          <a:spcPct val="0"/>
        </a:spcBef>
        <a:buNone/>
        <a:defRPr sz="3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691" indent="-177691" algn="l" defTabSz="710763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1pPr>
      <a:lvl2pPr marL="533072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888454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555" kern="1200">
          <a:solidFill>
            <a:schemeClr val="tx1"/>
          </a:solidFill>
          <a:latin typeface="+mn-lt"/>
          <a:ea typeface="+mn-ea"/>
          <a:cs typeface="+mn-cs"/>
        </a:defRPr>
      </a:lvl3pPr>
      <a:lvl4pPr marL="1243835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4pPr>
      <a:lvl5pPr marL="1599217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5pPr>
      <a:lvl6pPr marL="1954599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6pPr>
      <a:lvl7pPr marL="2309980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7pPr>
      <a:lvl8pPr marL="2665362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8pPr>
      <a:lvl9pPr marL="3020743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55382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2pPr>
      <a:lvl3pPr marL="710763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3pPr>
      <a:lvl4pPr marL="1066145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4pPr>
      <a:lvl5pPr marL="1421526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5pPr>
      <a:lvl6pPr marL="1776908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6pPr>
      <a:lvl7pPr marL="2132289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7pPr>
      <a:lvl8pPr marL="2487671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8pPr>
      <a:lvl9pPr marL="2843052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clevelandsports.org/ASSETS/19D28ED89EE745759C3A9C5528D35171/ArcelorMittal%20Logo.jpg" TargetMode="External"/><Relationship Id="rId117" Type="http://schemas.openxmlformats.org/officeDocument/2006/relationships/image" Target="../media/image81.jpeg"/><Relationship Id="rId21" Type="http://schemas.openxmlformats.org/officeDocument/2006/relationships/image" Target="../media/image13.jpeg"/><Relationship Id="rId42" Type="http://schemas.openxmlformats.org/officeDocument/2006/relationships/image" Target="../media/image26.jpeg"/><Relationship Id="rId47" Type="http://schemas.openxmlformats.org/officeDocument/2006/relationships/hyperlink" Target="http://www.pliolite.com/NET/img/upload/886_logo_eliokem.gif" TargetMode="External"/><Relationship Id="rId63" Type="http://schemas.openxmlformats.org/officeDocument/2006/relationships/image" Target="../media/image40.jpeg"/><Relationship Id="rId68" Type="http://schemas.openxmlformats.org/officeDocument/2006/relationships/image" Target="../media/image43.png"/><Relationship Id="rId84" Type="http://schemas.openxmlformats.org/officeDocument/2006/relationships/image" Target="../media/image52.jpeg"/><Relationship Id="rId89" Type="http://schemas.openxmlformats.org/officeDocument/2006/relationships/image" Target="../media/image56.jpeg"/><Relationship Id="rId112" Type="http://schemas.openxmlformats.org/officeDocument/2006/relationships/image" Target="../media/image76.jpeg"/><Relationship Id="rId16" Type="http://schemas.openxmlformats.org/officeDocument/2006/relationships/hyperlink" Target="http://images.rrd-preparation.com/optimise/logo_bluestar_silicones.jpg150x41.jpg" TargetMode="External"/><Relationship Id="rId107" Type="http://schemas.openxmlformats.org/officeDocument/2006/relationships/hyperlink" Target="http://www.bioresearchonline.com/crlive/files/thumbnails/cc815612-5927-40b4-95e2-f7624a12d98b/Novasep-logo.jpg" TargetMode="External"/><Relationship Id="rId11" Type="http://schemas.openxmlformats.org/officeDocument/2006/relationships/image" Target="../media/image8.jpeg"/><Relationship Id="rId32" Type="http://schemas.openxmlformats.org/officeDocument/2006/relationships/image" Target="../media/image19.jpeg"/><Relationship Id="rId37" Type="http://schemas.openxmlformats.org/officeDocument/2006/relationships/hyperlink" Target="http://www.wtc-lyon.com/fr/membres/IMAGES/ANNUAIRE/mid_1199723908_logo-ciba-quadri-2007-hd2.JPG" TargetMode="External"/><Relationship Id="rId53" Type="http://schemas.openxmlformats.org/officeDocument/2006/relationships/image" Target="../media/image34.gif"/><Relationship Id="rId58" Type="http://schemas.openxmlformats.org/officeDocument/2006/relationships/hyperlink" Target="http://upload.wikimedia.org/wikipedia/fr/thumb/b/bf/STG25667.gif/280px-STG25667.gif" TargetMode="External"/><Relationship Id="rId74" Type="http://schemas.openxmlformats.org/officeDocument/2006/relationships/hyperlink" Target="http://img.aujourdhuilachine.com/media/photo/Esther/Economie/schneiderelectric_logo.jpg" TargetMode="External"/><Relationship Id="rId79" Type="http://schemas.openxmlformats.org/officeDocument/2006/relationships/hyperlink" Target="http://s2.e-monsite.com/2010/03/30/04/resize_120_120/Logo-SOFIPROTEOL-JPG.jpg" TargetMode="External"/><Relationship Id="rId102" Type="http://schemas.openxmlformats.org/officeDocument/2006/relationships/image" Target="../media/image69.gif"/><Relationship Id="rId5" Type="http://schemas.openxmlformats.org/officeDocument/2006/relationships/image" Target="../media/image3.jpeg"/><Relationship Id="rId61" Type="http://schemas.openxmlformats.org/officeDocument/2006/relationships/image" Target="../media/image39.jpeg"/><Relationship Id="rId82" Type="http://schemas.openxmlformats.org/officeDocument/2006/relationships/image" Target="../media/image51.jpeg"/><Relationship Id="rId90" Type="http://schemas.openxmlformats.org/officeDocument/2006/relationships/image" Target="../media/image57.jpeg"/><Relationship Id="rId95" Type="http://schemas.openxmlformats.org/officeDocument/2006/relationships/image" Target="../media/image62.png"/><Relationship Id="rId19" Type="http://schemas.openxmlformats.org/officeDocument/2006/relationships/image" Target="../media/image12.jpeg"/><Relationship Id="rId14" Type="http://schemas.openxmlformats.org/officeDocument/2006/relationships/hyperlink" Target="http://cinpar.web.ua.pt/EN/imgs/logoBASF.JPG" TargetMode="External"/><Relationship Id="rId22" Type="http://schemas.openxmlformats.org/officeDocument/2006/relationships/hyperlink" Target="http://www.support-communication.com/news/images/altuglas-logo.jpg" TargetMode="External"/><Relationship Id="rId27" Type="http://schemas.openxmlformats.org/officeDocument/2006/relationships/image" Target="../media/image16.jpeg"/><Relationship Id="rId30" Type="http://schemas.openxmlformats.org/officeDocument/2006/relationships/hyperlink" Target="http://www.hotstocked.com/articles-img/small/4abb_logo.png" TargetMode="External"/><Relationship Id="rId35" Type="http://schemas.openxmlformats.org/officeDocument/2006/relationships/hyperlink" Target="http://www.zipleaf.ca/resource:shared_gif_listing:ca_241730-logo.gif" TargetMode="External"/><Relationship Id="rId43" Type="http://schemas.openxmlformats.org/officeDocument/2006/relationships/hyperlink" Target="http://www.lookeo.fr/logos/bosh_logo.jpg" TargetMode="External"/><Relationship Id="rId48" Type="http://schemas.openxmlformats.org/officeDocument/2006/relationships/image" Target="../media/image30.jpeg"/><Relationship Id="rId56" Type="http://schemas.openxmlformats.org/officeDocument/2006/relationships/image" Target="../media/image36.jpeg"/><Relationship Id="rId64" Type="http://schemas.openxmlformats.org/officeDocument/2006/relationships/hyperlink" Target="http://pcilimited.com/DuPont-Oval.jpg" TargetMode="External"/><Relationship Id="rId69" Type="http://schemas.openxmlformats.org/officeDocument/2006/relationships/image" Target="../media/image44.gif"/><Relationship Id="rId77" Type="http://schemas.openxmlformats.org/officeDocument/2006/relationships/image" Target="../media/image48.jpeg"/><Relationship Id="rId100" Type="http://schemas.openxmlformats.org/officeDocument/2006/relationships/image" Target="../media/image67.jpeg"/><Relationship Id="rId105" Type="http://schemas.openxmlformats.org/officeDocument/2006/relationships/hyperlink" Target="https://www.ticona-photos.com/sites/PhotoDB/PL/_w/Celanese%20Logo_tif.jpg" TargetMode="External"/><Relationship Id="rId113" Type="http://schemas.openxmlformats.org/officeDocument/2006/relationships/image" Target="../media/image77.jpeg"/><Relationship Id="rId118" Type="http://schemas.openxmlformats.org/officeDocument/2006/relationships/image" Target="../media/image82.png"/><Relationship Id="rId8" Type="http://schemas.openxmlformats.org/officeDocument/2006/relationships/image" Target="../media/image5.jpeg"/><Relationship Id="rId51" Type="http://schemas.openxmlformats.org/officeDocument/2006/relationships/hyperlink" Target="http://lanxess.jp/images/lanxess-logo.gif" TargetMode="External"/><Relationship Id="rId72" Type="http://schemas.openxmlformats.org/officeDocument/2006/relationships/hyperlink" Target="http://www.antya.com/upload/4/Shasun-Logo.gif" TargetMode="External"/><Relationship Id="rId80" Type="http://schemas.openxmlformats.org/officeDocument/2006/relationships/image" Target="../media/image50.jpeg"/><Relationship Id="rId85" Type="http://schemas.openxmlformats.org/officeDocument/2006/relationships/hyperlink" Target="http://www.pharmacy.nus.edu.sg/snw08/waters.jpg" TargetMode="External"/><Relationship Id="rId93" Type="http://schemas.openxmlformats.org/officeDocument/2006/relationships/image" Target="../media/image60.jpeg"/><Relationship Id="rId98" Type="http://schemas.openxmlformats.org/officeDocument/2006/relationships/image" Target="../media/image65.jpeg"/><Relationship Id="rId121" Type="http://schemas.openxmlformats.org/officeDocument/2006/relationships/image" Target="../media/image85.jpeg"/><Relationship Id="rId3" Type="http://schemas.openxmlformats.org/officeDocument/2006/relationships/image" Target="../media/image2.png"/><Relationship Id="rId12" Type="http://schemas.openxmlformats.org/officeDocument/2006/relationships/hyperlink" Target="http://www.setexasrecord.com/content/img/f210875/SZ200_total_logo.jpg" TargetMode="External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33" Type="http://schemas.openxmlformats.org/officeDocument/2006/relationships/image" Target="../media/image20.gif"/><Relationship Id="rId38" Type="http://schemas.openxmlformats.org/officeDocument/2006/relationships/image" Target="../media/image23.jpeg"/><Relationship Id="rId46" Type="http://schemas.openxmlformats.org/officeDocument/2006/relationships/image" Target="../media/image29.png"/><Relationship Id="rId59" Type="http://schemas.openxmlformats.org/officeDocument/2006/relationships/image" Target="../media/image38.jpeg"/><Relationship Id="rId67" Type="http://schemas.openxmlformats.org/officeDocument/2006/relationships/image" Target="../media/image42.jpeg"/><Relationship Id="rId103" Type="http://schemas.openxmlformats.org/officeDocument/2006/relationships/image" Target="../media/image70.jpeg"/><Relationship Id="rId108" Type="http://schemas.openxmlformats.org/officeDocument/2006/relationships/image" Target="../media/image73.jpeg"/><Relationship Id="rId116" Type="http://schemas.openxmlformats.org/officeDocument/2006/relationships/image" Target="../media/image80.png"/><Relationship Id="rId20" Type="http://schemas.openxmlformats.org/officeDocument/2006/relationships/hyperlink" Target="http://www.ascouncil.org/images/Bayer%20-%20NEW_Stacked_Logo.jpg" TargetMode="External"/><Relationship Id="rId41" Type="http://schemas.openxmlformats.org/officeDocument/2006/relationships/image" Target="../media/image25.jpeg"/><Relationship Id="rId54" Type="http://schemas.openxmlformats.org/officeDocument/2006/relationships/image" Target="../media/image35.jpeg"/><Relationship Id="rId62" Type="http://schemas.openxmlformats.org/officeDocument/2006/relationships/hyperlink" Target="http://www.mediacoaching.com/medias/images/nexans-logo.jpg" TargetMode="External"/><Relationship Id="rId70" Type="http://schemas.openxmlformats.org/officeDocument/2006/relationships/hyperlink" Target="http://impascience.eu/bioencapsulation/MScT2008/images_logo/seppic.jpg" TargetMode="External"/><Relationship Id="rId75" Type="http://schemas.openxmlformats.org/officeDocument/2006/relationships/image" Target="../media/image47.jpeg"/><Relationship Id="rId83" Type="http://schemas.openxmlformats.org/officeDocument/2006/relationships/hyperlink" Target="http://www.ibtimes.com/data/blogs_editor/crunchvictims/Ticona-Logo.gif" TargetMode="External"/><Relationship Id="rId88" Type="http://schemas.openxmlformats.org/officeDocument/2006/relationships/image" Target="../media/image55.png"/><Relationship Id="rId91" Type="http://schemas.openxmlformats.org/officeDocument/2006/relationships/image" Target="../media/image58.png"/><Relationship Id="rId96" Type="http://schemas.openxmlformats.org/officeDocument/2006/relationships/image" Target="../media/image63.png"/><Relationship Id="rId111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trixengineer.com/images/ClientLogos/innophos-logo_na.gif" TargetMode="External"/><Relationship Id="rId15" Type="http://schemas.openxmlformats.org/officeDocument/2006/relationships/image" Target="../media/image10.jpeg"/><Relationship Id="rId23" Type="http://schemas.openxmlformats.org/officeDocument/2006/relationships/image" Target="../media/image14.jpeg"/><Relationship Id="rId28" Type="http://schemas.openxmlformats.org/officeDocument/2006/relationships/hyperlink" Target="http://wp.itnewsinfo.com/wp/apc6/apc_logo.jpg" TargetMode="External"/><Relationship Id="rId36" Type="http://schemas.openxmlformats.org/officeDocument/2006/relationships/image" Target="../media/image22.jpeg"/><Relationship Id="rId49" Type="http://schemas.openxmlformats.org/officeDocument/2006/relationships/image" Target="../media/image31.jpeg"/><Relationship Id="rId57" Type="http://schemas.openxmlformats.org/officeDocument/2006/relationships/image" Target="../media/image37.png"/><Relationship Id="rId106" Type="http://schemas.openxmlformats.org/officeDocument/2006/relationships/image" Target="../media/image72.jpeg"/><Relationship Id="rId114" Type="http://schemas.openxmlformats.org/officeDocument/2006/relationships/image" Target="../media/image78.png"/><Relationship Id="rId119" Type="http://schemas.openxmlformats.org/officeDocument/2006/relationships/image" Target="../media/image83.jpeg"/><Relationship Id="rId10" Type="http://schemas.openxmlformats.org/officeDocument/2006/relationships/image" Target="../media/image7.jpeg"/><Relationship Id="rId31" Type="http://schemas.openxmlformats.org/officeDocument/2006/relationships/image" Target="../media/image18.jpeg"/><Relationship Id="rId44" Type="http://schemas.openxmlformats.org/officeDocument/2006/relationships/image" Target="../media/image27.jpeg"/><Relationship Id="rId52" Type="http://schemas.openxmlformats.org/officeDocument/2006/relationships/image" Target="../media/image33.jpeg"/><Relationship Id="rId60" Type="http://schemas.openxmlformats.org/officeDocument/2006/relationships/hyperlink" Target="http://www.pressreleasefinder.com/logos/MomentiveLogoPRF.gif" TargetMode="External"/><Relationship Id="rId65" Type="http://schemas.openxmlformats.org/officeDocument/2006/relationships/image" Target="../media/image41.jpeg"/><Relationship Id="rId73" Type="http://schemas.openxmlformats.org/officeDocument/2006/relationships/image" Target="../media/image46.jpeg"/><Relationship Id="rId78" Type="http://schemas.openxmlformats.org/officeDocument/2006/relationships/image" Target="../media/image49.gif"/><Relationship Id="rId81" Type="http://schemas.openxmlformats.org/officeDocument/2006/relationships/hyperlink" Target="http://www.stepstone.be/upload_BE/logo/U/logoUmicore_9208BEN.gif" TargetMode="External"/><Relationship Id="rId86" Type="http://schemas.openxmlformats.org/officeDocument/2006/relationships/image" Target="../media/image53.jpeg"/><Relationship Id="rId94" Type="http://schemas.openxmlformats.org/officeDocument/2006/relationships/image" Target="../media/image61.jpeg"/><Relationship Id="rId99" Type="http://schemas.openxmlformats.org/officeDocument/2006/relationships/image" Target="../media/image66.jpeg"/><Relationship Id="rId101" Type="http://schemas.openxmlformats.org/officeDocument/2006/relationships/image" Target="../media/image68.png"/><Relationship Id="rId4" Type="http://schemas.openxmlformats.org/officeDocument/2006/relationships/hyperlink" Target="http://www.advancedhire.com/images/huntsman_logo.jpg" TargetMode="External"/><Relationship Id="rId9" Type="http://schemas.openxmlformats.org/officeDocument/2006/relationships/image" Target="../media/image6.png"/><Relationship Id="rId13" Type="http://schemas.openxmlformats.org/officeDocument/2006/relationships/image" Target="../media/image9.jpeg"/><Relationship Id="rId18" Type="http://schemas.openxmlformats.org/officeDocument/2006/relationships/hyperlink" Target="http://www.unep.org/tunza/Portals/20/Bayer-Logo.png" TargetMode="External"/><Relationship Id="rId39" Type="http://schemas.openxmlformats.org/officeDocument/2006/relationships/image" Target="../media/image24.jpeg"/><Relationship Id="rId109" Type="http://schemas.openxmlformats.org/officeDocument/2006/relationships/hyperlink" Target="http://www.finaperf.com/images/logos/240x180/saint-gobain.jpeg" TargetMode="External"/><Relationship Id="rId34" Type="http://schemas.openxmlformats.org/officeDocument/2006/relationships/image" Target="../media/image21.jpeg"/><Relationship Id="rId50" Type="http://schemas.openxmlformats.org/officeDocument/2006/relationships/image" Target="../media/image32.png"/><Relationship Id="rId55" Type="http://schemas.openxmlformats.org/officeDocument/2006/relationships/hyperlink" Target="http://cci.compiegne-equestre.com/files/pictures/partners/partner_logo_novance.png" TargetMode="External"/><Relationship Id="rId76" Type="http://schemas.openxmlformats.org/officeDocument/2006/relationships/hyperlink" Target="http://www.seeklogo.com/images/R/Rohm_and_Haas-logo-554B806540-seeklogo.com.gif" TargetMode="External"/><Relationship Id="rId97" Type="http://schemas.openxmlformats.org/officeDocument/2006/relationships/image" Target="../media/image64.jpeg"/><Relationship Id="rId104" Type="http://schemas.openxmlformats.org/officeDocument/2006/relationships/image" Target="../media/image71.jpeg"/><Relationship Id="rId120" Type="http://schemas.openxmlformats.org/officeDocument/2006/relationships/image" Target="../media/image84.png"/><Relationship Id="rId7" Type="http://schemas.openxmlformats.org/officeDocument/2006/relationships/image" Target="../media/image4.jpeg"/><Relationship Id="rId71" Type="http://schemas.openxmlformats.org/officeDocument/2006/relationships/image" Target="../media/image45.jpeg"/><Relationship Id="rId92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7.jpeg"/><Relationship Id="rId24" Type="http://schemas.openxmlformats.org/officeDocument/2006/relationships/hyperlink" Target="http://www.smartglass.com/upload/AGC_Flat_Glass_Europe_Small_Logo2.gif" TargetMode="External"/><Relationship Id="rId40" Type="http://schemas.openxmlformats.org/officeDocument/2006/relationships/hyperlink" Target="http://www.crunchvictims.com/wp-content/uploads/2009/02/clariant_logo.png" TargetMode="External"/><Relationship Id="rId45" Type="http://schemas.openxmlformats.org/officeDocument/2006/relationships/image" Target="../media/image28.jpeg"/><Relationship Id="rId66" Type="http://schemas.openxmlformats.org/officeDocument/2006/relationships/hyperlink" Target="http://edspumps.com/UploadMediaFiles/image/DOW%20CHEMICAL%20LOGO%20-01.jpg" TargetMode="External"/><Relationship Id="rId87" Type="http://schemas.openxmlformats.org/officeDocument/2006/relationships/image" Target="../media/image54.jpeg"/><Relationship Id="rId110" Type="http://schemas.openxmlformats.org/officeDocument/2006/relationships/image" Target="../media/image74.jpeg"/><Relationship Id="rId115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12" Type="http://schemas.openxmlformats.org/officeDocument/2006/relationships/image" Target="../media/image90.png"/><Relationship Id="rId2" Type="http://schemas.openxmlformats.org/officeDocument/2006/relationships/tags" Target="../tags/tag4.xml"/><Relationship Id="rId16" Type="http://schemas.microsoft.com/office/2007/relationships/hdphoto" Target="../media/hdphoto1.wdp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9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矩形 603"/>
          <p:cNvSpPr/>
          <p:nvPr/>
        </p:nvSpPr>
        <p:spPr>
          <a:xfrm flipV="1">
            <a:off x="-5639" y="3508495"/>
            <a:ext cx="3776663" cy="6542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776662" y="3817539"/>
            <a:ext cx="3776663" cy="15259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rgbClr val="5CAE3A"/>
              </a:gs>
              <a:gs pos="100000">
                <a:srgbClr val="1A7B27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矩形 1026"/>
          <p:cNvSpPr/>
          <p:nvPr/>
        </p:nvSpPr>
        <p:spPr>
          <a:xfrm>
            <a:off x="3776662" y="3557435"/>
            <a:ext cx="3776663" cy="1907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7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Time to boost your 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business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algn="ctr"/>
            <a:endParaRPr lang="en-US" sz="212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74" dirty="0">
                <a:solidFill>
                  <a:srgbClr val="0E52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From Research to Turnove</a:t>
            </a:r>
            <a:r>
              <a:rPr lang="en-US" altLang="zh-CN" sz="1574" dirty="0">
                <a:solidFill>
                  <a:srgbClr val="0E52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</a:p>
          <a:p>
            <a:pPr algn="ctr"/>
            <a:endParaRPr lang="en-US" sz="2124" i="1" dirty="0">
              <a:solidFill>
                <a:srgbClr val="0E52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776662" y="-219337"/>
            <a:ext cx="0" cy="610137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6" name="矩形 605"/>
          <p:cNvSpPr/>
          <p:nvPr/>
        </p:nvSpPr>
        <p:spPr>
          <a:xfrm>
            <a:off x="-615138" y="3053134"/>
            <a:ext cx="4916120" cy="249748"/>
          </a:xfrm>
          <a:prstGeom prst="rect">
            <a:avLst/>
          </a:prstGeom>
          <a:effectLst>
            <a:reflection stA="57000" endPos="90000" dir="5400000" sy="-100000" algn="bl" rotWithShape="0"/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359428"/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Working for over 80 global players for more than 17 years </a:t>
            </a:r>
            <a:endParaRPr lang="fr-FR" sz="1000" b="1" dirty="0">
              <a:solidFill>
                <a:srgbClr val="359428"/>
              </a:solidFill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10" name="ZoneTexte 8"/>
          <p:cNvSpPr txBox="1"/>
          <p:nvPr/>
        </p:nvSpPr>
        <p:spPr>
          <a:xfrm>
            <a:off x="1197482" y="3803533"/>
            <a:ext cx="3160384" cy="634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Dynovel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Inc. </a:t>
            </a:r>
          </a:p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Hill Road </a:t>
            </a:r>
          </a:p>
          <a:p>
            <a:r>
              <a:rPr lang="en-US" sz="1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Cynwyd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 19004</a:t>
            </a:r>
          </a:p>
          <a:p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</p:txBody>
      </p:sp>
      <p:sp>
        <p:nvSpPr>
          <p:cNvPr id="613" name="Rectangle 522"/>
          <p:cNvSpPr/>
          <p:nvPr/>
        </p:nvSpPr>
        <p:spPr>
          <a:xfrm>
            <a:off x="-18186" y="3481861"/>
            <a:ext cx="3522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Your contacts              stephanie.lorini@dynovel.com</a:t>
            </a:r>
            <a:endParaRPr lang="en-US" altLang="zh-CN" sz="900" b="1" dirty="0"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  <a:p>
            <a:r>
              <a:rPr lang="zh-CN" altLang="fr-FR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fr-FR" altLang="zh-CN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justin.shemonsky@dynovel.com</a:t>
            </a:r>
            <a:endParaRPr lang="zh-CN" altLang="en-US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928" y="4395997"/>
            <a:ext cx="4785720" cy="953480"/>
            <a:chOff x="1485923" y="4263967"/>
            <a:chExt cx="2455743" cy="953480"/>
          </a:xfrm>
        </p:grpSpPr>
        <p:sp>
          <p:nvSpPr>
            <p:cNvPr id="609" name="ZoneTexte 7"/>
            <p:cNvSpPr txBox="1"/>
            <p:nvPr/>
          </p:nvSpPr>
          <p:spPr>
            <a:xfrm>
              <a:off x="1485923" y="4532648"/>
              <a:ext cx="1079046" cy="5205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Daydream GmbH</a:t>
              </a:r>
            </a:p>
            <a:p>
              <a:r>
                <a:rPr lang="en-US" sz="5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Kaiser Wilhelm Ring, 13</a:t>
              </a:r>
            </a:p>
            <a:p>
              <a:r>
                <a:rPr lang="en-US" sz="5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50672 Cologne, Germany</a:t>
              </a:r>
            </a:p>
          </p:txBody>
        </p:sp>
        <p:sp>
          <p:nvSpPr>
            <p:cNvPr id="611" name="Rectangle 3"/>
            <p:cNvSpPr>
              <a:spLocks noChangeArrowheads="1"/>
            </p:cNvSpPr>
            <p:nvPr/>
          </p:nvSpPr>
          <p:spPr bwMode="auto">
            <a:xfrm>
              <a:off x="2515650" y="4561001"/>
              <a:ext cx="1220445" cy="656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5968" tIns="17984" rIns="35968" bIns="17984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597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Asia</a:t>
              </a:r>
            </a:p>
            <a:p>
              <a:pPr defTabSz="35972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Daydream BC(Shanghai) Ltd.</a:t>
              </a:r>
              <a:r>
                <a:rPr lang="en-US" altLang="en-US" sz="52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altLang="en-US" sz="52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52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Tianmu</a:t>
              </a:r>
              <a:r>
                <a:rPr lang="en-US" altLang="en-US" sz="5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West Road, </a:t>
              </a:r>
            </a:p>
            <a:p>
              <a:pPr defTabSz="35972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Zhabei</a:t>
              </a:r>
              <a:r>
                <a:rPr lang="en-US" altLang="en-US" sz="5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Shanghai, 200.070, China</a:t>
              </a:r>
            </a:p>
            <a:p>
              <a:pPr defTabSz="359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52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Rectangle 523"/>
            <p:cNvSpPr/>
            <p:nvPr/>
          </p:nvSpPr>
          <p:spPr>
            <a:xfrm>
              <a:off x="1489511" y="4263967"/>
              <a:ext cx="13771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i="1" dirty="0">
                  <a:solidFill>
                    <a:srgbClr val="359428"/>
                  </a:solidFill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Your contact in Europe</a:t>
              </a:r>
            </a:p>
            <a:p>
              <a:r>
                <a:rPr lang="en-US" altLang="zh-CN" sz="600" i="1" dirty="0">
                  <a:solidFill>
                    <a:srgbClr val="359428"/>
                  </a:solidFill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jean-pierre.molitor@daydream.eu</a:t>
              </a:r>
            </a:p>
            <a:p>
              <a:r>
                <a:rPr lang="fr-FR" altLang="zh-CN" sz="600" i="1" dirty="0">
                  <a:solidFill>
                    <a:srgbClr val="359428"/>
                  </a:solidFill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nicolas.messin@daydream.eu</a:t>
              </a:r>
              <a:endParaRPr lang="zh-CN" altLang="en-US" sz="600" i="1" dirty="0">
                <a:solidFill>
                  <a:srgbClr val="35942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Rectangle 524"/>
            <p:cNvSpPr/>
            <p:nvPr/>
          </p:nvSpPr>
          <p:spPr>
            <a:xfrm>
              <a:off x="2484338" y="4286355"/>
              <a:ext cx="14573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i="1" dirty="0">
                  <a:solidFill>
                    <a:srgbClr val="359428"/>
                  </a:solidFill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Your contact in Asia </a:t>
              </a:r>
            </a:p>
            <a:p>
              <a:r>
                <a:rPr lang="en-US" altLang="zh-CN" sz="600" i="1" dirty="0">
                  <a:solidFill>
                    <a:srgbClr val="359428"/>
                  </a:solidFill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Yusi.chen@daydream.eu</a:t>
              </a:r>
              <a:endParaRPr lang="zh-CN" altLang="en-US" sz="600" dirty="0">
                <a:solidFill>
                  <a:srgbClr val="35942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" name="Rectangle 523"/>
          <p:cNvSpPr/>
          <p:nvPr/>
        </p:nvSpPr>
        <p:spPr>
          <a:xfrm>
            <a:off x="32246" y="5154064"/>
            <a:ext cx="1675424" cy="177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5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www.daydream.eu;   contact@daydream.eu</a:t>
            </a:r>
            <a:endParaRPr lang="zh-CN" altLang="en-US" sz="55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66" y="812436"/>
            <a:ext cx="3251461" cy="3022407"/>
          </a:xfrm>
          <a:prstGeom prst="rect">
            <a:avLst/>
          </a:prstGeom>
        </p:spPr>
      </p:pic>
      <p:sp>
        <p:nvSpPr>
          <p:cNvPr id="99" name="矩形 98"/>
          <p:cNvSpPr/>
          <p:nvPr/>
        </p:nvSpPr>
        <p:spPr>
          <a:xfrm>
            <a:off x="338245" y="301833"/>
            <a:ext cx="3068455" cy="2574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852860" y="1665383"/>
            <a:ext cx="1456654" cy="149348"/>
            <a:chOff x="852860" y="1665383"/>
            <a:chExt cx="1456654" cy="149348"/>
          </a:xfrm>
        </p:grpSpPr>
        <p:pic>
          <p:nvPicPr>
            <p:cNvPr id="102" name="Picture 26" descr="Afficher l'image en taille réelle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4" t="1" r="9471" b="1049"/>
            <a:stretch/>
          </p:blipFill>
          <p:spPr bwMode="auto">
            <a:xfrm>
              <a:off x="852860" y="1666151"/>
              <a:ext cx="406645" cy="14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30" descr="Afficher l'image en taille réell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673" y="1694278"/>
              <a:ext cx="364463" cy="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2" descr="http://t0.gstatic.com/images?q=tbn:ANd9GcSMOdCR9yrdlkSaHwjSTsVFZHcVZY9e6VjOky_xehUu5ukYih20&amp;t=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775" y="1682950"/>
              <a:ext cx="387739" cy="11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862" y="1665383"/>
              <a:ext cx="260884" cy="149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6" name="组合 105"/>
          <p:cNvGrpSpPr/>
          <p:nvPr/>
        </p:nvGrpSpPr>
        <p:grpSpPr>
          <a:xfrm>
            <a:off x="2913677" y="1094903"/>
            <a:ext cx="401150" cy="236954"/>
            <a:chOff x="2920358" y="1073175"/>
            <a:chExt cx="401150" cy="236954"/>
          </a:xfrm>
        </p:grpSpPr>
        <p:pic>
          <p:nvPicPr>
            <p:cNvPr id="107" name="Picture 8" descr="http://image5.huangye88.com/2014/05/14/dc670a75c7b9e55a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3" t="23712" r="29108" b="20281"/>
            <a:stretch/>
          </p:blipFill>
          <p:spPr bwMode="auto">
            <a:xfrm>
              <a:off x="2920358" y="1194699"/>
              <a:ext cx="401150" cy="115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8" descr="http://image5.huangye88.com/2014/05/14/dc670a75c7b9e55a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09" t="20813" r="2400" b="20876"/>
            <a:stretch/>
          </p:blipFill>
          <p:spPr bwMode="auto">
            <a:xfrm>
              <a:off x="2996302" y="1073175"/>
              <a:ext cx="190316" cy="120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" name="组合 108"/>
          <p:cNvGrpSpPr/>
          <p:nvPr/>
        </p:nvGrpSpPr>
        <p:grpSpPr>
          <a:xfrm>
            <a:off x="374087" y="376703"/>
            <a:ext cx="2988559" cy="2488905"/>
            <a:chOff x="356183" y="375893"/>
            <a:chExt cx="2988559" cy="2488905"/>
          </a:xfrm>
        </p:grpSpPr>
        <p:pic>
          <p:nvPicPr>
            <p:cNvPr id="110" name="Picture 50" descr="Afficher l'image en taille réelle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710" y="2558776"/>
              <a:ext cx="263666" cy="306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1" name="组合 110"/>
            <p:cNvGrpSpPr/>
            <p:nvPr/>
          </p:nvGrpSpPr>
          <p:grpSpPr>
            <a:xfrm>
              <a:off x="356183" y="375893"/>
              <a:ext cx="2988559" cy="2460322"/>
              <a:chOff x="356183" y="375893"/>
              <a:chExt cx="2988559" cy="2460322"/>
            </a:xfrm>
          </p:grpSpPr>
          <p:pic>
            <p:nvPicPr>
              <p:cNvPr id="112" name="Picture 16" descr="Afficher l'image en taille réelle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3072" y="673930"/>
                <a:ext cx="461462" cy="150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Picture 20" descr="Afficher l'image en taille réelle">
                <a:hlinkClick r:id="rId16"/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83" y="948021"/>
                <a:ext cx="334961" cy="85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62" descr="Afficher l'image en taille réelle">
                <a:hlinkClick r:id="rId18"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8690" y="652411"/>
                <a:ext cx="157668" cy="14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Picture 64" descr="Afficher l'image en taille réelle">
                <a:hlinkClick r:id="rId20"/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6503" y="658036"/>
                <a:ext cx="326995" cy="205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Picture 8" descr="Afficher l'image en taille réelle">
                <a:hlinkClick r:id="rId22"/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2194" y="439408"/>
                <a:ext cx="371275" cy="131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Picture 66" descr="Afficher l'image en taille réelle">
                <a:hlinkClick r:id="rId24"/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962" y="458491"/>
                <a:ext cx="208114" cy="107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Picture 70" descr="Afficher l'image en taille réelle">
                <a:hlinkClick r:id="rId26"/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5895" y="410824"/>
                <a:ext cx="354244" cy="138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96" descr="Afficher l'image en taille réelle">
                <a:hlinkClick r:id="rId28"/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7464" y="445999"/>
                <a:ext cx="229830" cy="102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" name="Picture 98" descr="Afficher l'image en taille réelle">
                <a:hlinkClick r:id="rId30"/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545" y="458036"/>
                <a:ext cx="190746" cy="7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" name="Picture 2" descr="https://encrypted-tbn2.gstatic.com/images?q=tbn:ANd9GcS-t2P_3xp0UCzo6qJ0f0l74yzTnopUNfIdBu7kI6xrgd1CciAx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951"/>
              <a:stretch>
                <a:fillRect/>
              </a:stretch>
            </p:blipFill>
            <p:spPr bwMode="auto">
              <a:xfrm>
                <a:off x="1596967" y="683749"/>
                <a:ext cx="456102" cy="141547"/>
              </a:xfrm>
              <a:prstGeom prst="rect">
                <a:avLst/>
              </a:prstGeom>
              <a:noFill/>
            </p:spPr>
          </p:pic>
          <p:pic>
            <p:nvPicPr>
              <p:cNvPr id="123" name="Picture 4" descr="Lien retour vers la page d'accueil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07" y="740842"/>
                <a:ext cx="311089" cy="63486"/>
              </a:xfrm>
              <a:prstGeom prst="rect">
                <a:avLst/>
              </a:prstGeom>
              <a:noFill/>
            </p:spPr>
          </p:pic>
          <p:pic>
            <p:nvPicPr>
              <p:cNvPr id="124" name="Picture 2" descr="http://www.sodica.net/uploads/images/Gallery/partenaire/AirProducts.jpg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170" y="447422"/>
                <a:ext cx="458509" cy="97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8" descr="Afficher l'image en taille réelle">
                <a:hlinkClick r:id="rId35"/>
              </p:cNvPr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979" y="1163252"/>
                <a:ext cx="250923" cy="138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32" descr="Afficher l'image en taille réelle">
                <a:hlinkClick r:id="rId37"/>
              </p:cNvPr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7022" y="860898"/>
                <a:ext cx="289005" cy="209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4" descr="https://encrypted-tbn3.gstatic.com/images?q=tbn:ANd9GcSOCXrgFQB2BJ_aS3igYRbjCvjNkhDOAoECLpuCihpr-7w9UgkOQQ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07" y="1145234"/>
                <a:ext cx="358189" cy="189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10" descr="Afficher l'image en taille réelle">
                <a:hlinkClick r:id="rId40"/>
              </p:cNvPr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342" y="1162244"/>
                <a:ext cx="408743" cy="117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" name="Picture 84" descr="logo crayvalley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7140" y="1156278"/>
                <a:ext cx="394551" cy="160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0" name="Picture 102" descr="Afficher l'image en taille réelle">
                <a:hlinkClick r:id="rId43"/>
              </p:cNvPr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048" y="905162"/>
                <a:ext cx="424095" cy="175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" name="Picture 2" descr="CECA, Chimie de spécialités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5948" y="907020"/>
                <a:ext cx="317176" cy="169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0" descr="http://ddse4n1n2anci.cloudfront.net/uploads/media/header_Company_mt1378981463d.png"/>
              <p:cNvPicPr>
                <a:picLocks noChangeAspect="1" noChangeArrowheads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3" y="867223"/>
                <a:ext cx="336194" cy="210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78" descr="Afficher l'image en taille réelle">
                <a:hlinkClick r:id="rId47"/>
              </p:cNvPr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4182" y="1449802"/>
                <a:ext cx="388306" cy="8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" name="Picture 2" descr="gee_logo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8127" y="1329846"/>
                <a:ext cx="276233" cy="320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5" name="Picture 24" descr="http://dirigeants-entreprise.com/wp-content/uploads/2012/09/eramet.png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0603" y="1351429"/>
                <a:ext cx="296199" cy="237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72" descr="Afficher l'image en taille réelle">
                <a:hlinkClick r:id="rId51"/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7077" y="1661475"/>
                <a:ext cx="326995" cy="149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Picture 28" descr="http://www.kepital.co.kr/eng/images/main/logo.gif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8663" y="1676919"/>
                <a:ext cx="208649" cy="115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6" descr="http://www-gfz.ensicaen.fr/wp-content/uploads/2012/02/Lhoist-eps-61k.jpg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07" y="1922573"/>
                <a:ext cx="283499" cy="107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36" descr="Afficher l'image en taille réelle">
                <a:hlinkClick r:id="rId55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1" t="-204" r="14207" b="1020"/>
              <a:stretch/>
            </p:blipFill>
            <p:spPr bwMode="auto">
              <a:xfrm>
                <a:off x="2776171" y="1895384"/>
                <a:ext cx="258029" cy="127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6802" y="1879165"/>
                <a:ext cx="260128" cy="151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1" name="Picture 74" descr="Afficher l'image en taille réelle">
                <a:hlinkClick r:id="rId58"/>
              </p:cNvPr>
              <p:cNvPicPr>
                <a:picLocks noChangeAspect="1" noChangeArrowheads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201" y="1931607"/>
                <a:ext cx="388306" cy="73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76" descr="Afficher l'image en taille réelle">
                <a:hlinkClick r:id="rId60"/>
              </p:cNvPr>
              <p:cNvPicPr>
                <a:picLocks noChangeAspect="1" noChangeArrowheads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1358" y="1842297"/>
                <a:ext cx="305725" cy="169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94" descr="Afficher l'image en taille réelle">
                <a:hlinkClick r:id="rId62"/>
              </p:cNvPr>
              <p:cNvPicPr>
                <a:picLocks noChangeAspect="1" noChangeArrowheads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1323" y="1879724"/>
                <a:ext cx="357650" cy="128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" name="Picture 18" descr="Afficher l'image en taille réelle">
                <a:hlinkClick r:id="rId64"/>
              </p:cNvPr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07" y="1413447"/>
                <a:ext cx="339057" cy="139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" name="Picture 48" descr="Afficher l'image en taille réelle">
                <a:hlinkClick r:id="rId66"/>
              </p:cNvPr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779" y="1402522"/>
                <a:ext cx="360994" cy="131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" name="Picture 4" descr="http://www.novaenergo.cz/get.php?id=456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842" y="1399835"/>
                <a:ext cx="331900" cy="147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" name="Picture 36" descr="Silicones from Dow Corning"/>
              <p:cNvPicPr>
                <a:picLocks noChangeAspect="1" noChangeArrowheads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491" y="1362044"/>
                <a:ext cx="377612" cy="231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46" descr="Afficher l'image en taille réelle">
                <a:hlinkClick r:id="rId70"/>
              </p:cNvPr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340" y="2381481"/>
                <a:ext cx="239728" cy="116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8" descr="Afficher l'image en taille réelle">
                <a:hlinkClick r:id="rId72"/>
              </p:cNvPr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567" y="2382889"/>
                <a:ext cx="323588" cy="90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" name="Picture 100" descr="Afficher l'image en taille réelle">
                <a:hlinkClick r:id="rId74"/>
              </p:cNvPr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040" y="2365845"/>
                <a:ext cx="385571" cy="164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" name="Picture 40" descr="Afficher l'image en taille réelle">
                <a:hlinkClick r:id="rId76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221" r="-1678" b="20622"/>
              <a:stretch/>
            </p:blipFill>
            <p:spPr bwMode="auto">
              <a:xfrm>
                <a:off x="2838467" y="2110049"/>
                <a:ext cx="267654" cy="149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" name="Picture 44" descr="http://www.realtech.com/wInternational/img/unternehmen/referenzkunden/rheinchemie.gif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512" y="2110049"/>
                <a:ext cx="444752" cy="158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38" descr="Afficher l'image en taille réelle">
                <a:hlinkClick r:id="rId79"/>
              </p:cNvPr>
              <p:cNvPicPr>
                <a:picLocks noChangeAspect="1" noChangeArrowheads="1"/>
              </p:cNvPicPr>
              <p:nvPr/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573" y="2092147"/>
                <a:ext cx="129925" cy="26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" name="Picture 54" descr="Afficher l'image en taille réelle">
                <a:hlinkClick r:id="rId81"/>
              </p:cNvPr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1443" y="2660259"/>
                <a:ext cx="401471" cy="14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Picture 88" descr="Afficher l'image en taille réelle">
                <a:hlinkClick r:id="rId83"/>
              </p:cNvPr>
              <p:cNvPicPr>
                <a:picLocks noChangeAspect="1" noChangeArrowheads="1"/>
              </p:cNvPicPr>
              <p:nvPr/>
            </p:nvPicPr>
            <p:blipFill>
              <a:blip r:embed="rId8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959" y="2669623"/>
                <a:ext cx="307137" cy="15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" name="Picture 92" descr="Afficher l'image en taille réelle">
                <a:hlinkClick r:id="rId85"/>
              </p:cNvPr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3434" y="2645186"/>
                <a:ext cx="520502" cy="158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" name="Picture 50" descr="http://www.tereos.com/upload/images/actualites/Tereos_web.jpg"/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183" y="2576755"/>
                <a:ext cx="265169" cy="259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46" descr="http://www.michelinchallengebibendum.com/var/michelin_cb/storage/images/media/images/nos-partenaires/toutes-les-actualites-des-partenaires/solvay-logo/10693-1-fre-FR/Solvay-logo.png"/>
              <p:cNvPicPr>
                <a:picLocks noChangeAspect="1" noChangeArrowheads="1"/>
              </p:cNvPicPr>
              <p:nvPr/>
            </p:nvPicPr>
            <p:blipFill rotWithShape="1"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9" b="12687"/>
              <a:stretch/>
            </p:blipFill>
            <p:spPr bwMode="auto">
              <a:xfrm>
                <a:off x="2110208" y="2309119"/>
                <a:ext cx="509734" cy="229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http://img.01hr.com/product/small/f/f38/f38a01a0c392c796b2b7cf61cd0165f1.jpg"/>
              <p:cNvPicPr>
                <a:picLocks noChangeAspect="1" noChangeArrowheads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130" r="2801" b="34262"/>
              <a:stretch>
                <a:fillRect/>
              </a:stretch>
            </p:blipFill>
            <p:spPr bwMode="auto">
              <a:xfrm>
                <a:off x="2943588" y="2649050"/>
                <a:ext cx="381105" cy="137575"/>
              </a:xfrm>
              <a:prstGeom prst="rect">
                <a:avLst/>
              </a:prstGeom>
              <a:noFill/>
            </p:spPr>
          </p:pic>
          <p:pic>
            <p:nvPicPr>
              <p:cNvPr id="161" name="Picture 2" descr="http://www.scienceindustrypartnership.com/media/221517/albis_logo_neu_rgb.jpg"/>
              <p:cNvPicPr>
                <a:picLocks noChangeAspect="1" noChangeArrowheads="1"/>
              </p:cNvPicPr>
              <p:nvPr/>
            </p:nvPicPr>
            <p:blipFill>
              <a:blip r:embed="rId9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368" y="710435"/>
                <a:ext cx="343638" cy="137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2" name="Picture 2" descr="C:\Users\user\Documents\400-Images\Avril -Sofiproteol-Logo.png"/>
              <p:cNvPicPr>
                <a:picLocks noChangeAspect="1" noChangeArrowheads="1"/>
              </p:cNvPicPr>
              <p:nvPr/>
            </p:nvPicPr>
            <p:blipFill>
              <a:blip r:embed="rId9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975" y="450665"/>
                <a:ext cx="266326" cy="114474"/>
              </a:xfrm>
              <a:prstGeom prst="rect">
                <a:avLst/>
              </a:prstGeom>
              <a:noFill/>
            </p:spPr>
          </p:pic>
          <p:pic>
            <p:nvPicPr>
              <p:cNvPr id="163" name="Picture 12" descr="Afficher l'image d'origine"/>
              <p:cNvPicPr>
                <a:picLocks noChangeAspect="1" noChangeArrowheads="1"/>
              </p:cNvPicPr>
              <p:nvPr/>
            </p:nvPicPr>
            <p:blipFill>
              <a:blip r:embed="rId9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7736" y="375893"/>
                <a:ext cx="352702" cy="132117"/>
              </a:xfrm>
              <a:prstGeom prst="rect">
                <a:avLst/>
              </a:prstGeom>
              <a:noFill/>
            </p:spPr>
          </p:pic>
          <p:pic>
            <p:nvPicPr>
              <p:cNvPr id="164" name="Picture 14" descr="http://www.omnova.com/images/logo_placeholder.jpg"/>
              <p:cNvPicPr>
                <a:picLocks noChangeAspect="1" noChangeArrowheads="1"/>
              </p:cNvPicPr>
              <p:nvPr/>
            </p:nvPicPr>
            <p:blipFill rotWithShape="1"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6173" b="3693"/>
              <a:stretch/>
            </p:blipFill>
            <p:spPr bwMode="auto">
              <a:xfrm>
                <a:off x="713544" y="2101794"/>
                <a:ext cx="367514" cy="146318"/>
              </a:xfrm>
              <a:prstGeom prst="rect">
                <a:avLst/>
              </a:prstGeom>
              <a:noFill/>
            </p:spPr>
          </p:pic>
          <p:pic>
            <p:nvPicPr>
              <p:cNvPr id="165" name="Picture 17" descr="Afficher l'image d'origine"/>
              <p:cNvPicPr>
                <a:picLocks noChangeAspect="1" noChangeArrowheads="1"/>
              </p:cNvPicPr>
              <p:nvPr/>
            </p:nvPicPr>
            <p:blipFill>
              <a:blip r:embed="rId9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951" y="2564512"/>
                <a:ext cx="304405" cy="269261"/>
              </a:xfrm>
              <a:prstGeom prst="rect">
                <a:avLst/>
              </a:prstGeom>
              <a:noFill/>
            </p:spPr>
          </p:pic>
          <p:pic>
            <p:nvPicPr>
              <p:cNvPr id="166" name="Picture 18"/>
              <p:cNvPicPr>
                <a:picLocks noChangeAspect="1" noChangeArrowheads="1"/>
              </p:cNvPicPr>
              <p:nvPr/>
            </p:nvPicPr>
            <p:blipFill>
              <a:blip r:embed="rId9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6242" y="2669623"/>
                <a:ext cx="444342" cy="101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7" name="Picture 2" descr="Allianz Global Assistance"/>
              <p:cNvPicPr>
                <a:picLocks noChangeAspect="1" noChangeArrowheads="1"/>
              </p:cNvPicPr>
              <p:nvPr/>
            </p:nvPicPr>
            <p:blipFill>
              <a:blip r:embed="rId9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2464" y="488020"/>
                <a:ext cx="316359" cy="1865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4" descr="subsidiary -- COATEX"/>
              <p:cNvPicPr>
                <a:picLocks noChangeAspect="1" noChangeArrowheads="1"/>
              </p:cNvPicPr>
              <p:nvPr/>
            </p:nvPicPr>
            <p:blipFill>
              <a:blip r:embed="rId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6590" y="927848"/>
                <a:ext cx="320472" cy="12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10" descr="http://www.eurecat.fr/eurecat/images/pictos/accueil/logo_adresse_web.jpg"/>
              <p:cNvPicPr>
                <a:picLocks noChangeAspect="1" noChangeArrowheads="1"/>
              </p:cNvPicPr>
              <p:nvPr/>
            </p:nvPicPr>
            <p:blipFill rotWithShape="1">
              <a:blip r:embed="rId9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04" t="19915" r="2050" b="31201"/>
              <a:stretch/>
            </p:blipFill>
            <p:spPr bwMode="auto">
              <a:xfrm>
                <a:off x="2356214" y="1435516"/>
                <a:ext cx="381725" cy="109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12" descr="http://targetexecutivesearch.com/sites/default/files/images/client_logo/lesaffre.jpg?1327317359"/>
              <p:cNvPicPr>
                <a:picLocks noChangeAspect="1" noChangeArrowheads="1"/>
              </p:cNvPicPr>
              <p:nvPr/>
            </p:nvPicPr>
            <p:blipFill rotWithShape="1">
              <a:blip r:embed="rId9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06" t="-270" r="5484" b="-2217"/>
              <a:stretch/>
            </p:blipFill>
            <p:spPr bwMode="auto">
              <a:xfrm>
                <a:off x="2891477" y="1657426"/>
                <a:ext cx="453265" cy="157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14" descr="http://lairdplastics.com/images/stories/mnf_mactac.jpg"/>
              <p:cNvPicPr>
                <a:picLocks noChangeAspect="1" noChangeArrowheads="1"/>
              </p:cNvPicPr>
              <p:nvPr/>
            </p:nvPicPr>
            <p:blipFill>
              <a:blip r:embed="rId10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128" y="1928168"/>
                <a:ext cx="303534" cy="96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18" descr="Home"/>
              <p:cNvPicPr>
                <a:picLocks noChangeAspect="1" noChangeArrowheads="1"/>
              </p:cNvPicPr>
              <p:nvPr/>
            </p:nvPicPr>
            <p:blipFill>
              <a:blip r:embed="rId10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07" y="2104503"/>
                <a:ext cx="328480" cy="181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图片 172"/>
              <p:cNvPicPr>
                <a:picLocks noChangeAspect="1"/>
              </p:cNvPicPr>
              <p:nvPr/>
            </p:nvPicPr>
            <p:blipFill rotWithShape="1">
              <a:blip r:embed="rId10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87" t="22059" r="27792" b="29742"/>
              <a:stretch/>
            </p:blipFill>
            <p:spPr>
              <a:xfrm>
                <a:off x="1076834" y="2129844"/>
                <a:ext cx="345954" cy="117334"/>
              </a:xfrm>
              <a:prstGeom prst="rect">
                <a:avLst/>
              </a:prstGeom>
            </p:spPr>
          </p:pic>
          <p:pic>
            <p:nvPicPr>
              <p:cNvPr id="174" name="Picture 20" descr="http://upload.wikimedia.org/wikipedia/commons/c/ce/Resinoplast_4c.jpg"/>
              <p:cNvPicPr>
                <a:picLocks noChangeAspect="1" noChangeArrowheads="1"/>
              </p:cNvPicPr>
              <p:nvPr/>
            </p:nvPicPr>
            <p:blipFill rotWithShape="1">
              <a:blip r:embed="rId10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587"/>
              <a:stretch/>
            </p:blipFill>
            <p:spPr bwMode="auto">
              <a:xfrm>
                <a:off x="1874112" y="2140025"/>
                <a:ext cx="497230" cy="98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4" descr="http://img11.hostingpics.net/pics/320161Rhodia.jpg"/>
              <p:cNvPicPr>
                <a:picLocks noChangeAspect="1" noChangeArrowheads="1"/>
              </p:cNvPicPr>
              <p:nvPr/>
            </p:nvPicPr>
            <p:blipFill>
              <a:blip r:embed="rId10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1071" y="2082791"/>
                <a:ext cx="517833" cy="1970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4" descr="Afficher l'image en taille réelle">
                <a:hlinkClick r:id="rId105"/>
              </p:cNvPr>
              <p:cNvPicPr>
                <a:picLocks noChangeAspect="1" noChangeArrowheads="1"/>
              </p:cNvPicPr>
              <p:nvPr/>
            </p:nvPicPr>
            <p:blipFill>
              <a:blip r:embed="rId10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9072" y="1196208"/>
                <a:ext cx="381494" cy="70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58" descr="Afficher l'image en taille réelle">
                <a:hlinkClick r:id="rId107"/>
              </p:cNvPr>
              <p:cNvPicPr>
                <a:picLocks noChangeAspect="1" noChangeArrowheads="1"/>
              </p:cNvPicPr>
              <p:nvPr/>
            </p:nvPicPr>
            <p:blipFill>
              <a:blip r:embed="rId10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3516" y="1918732"/>
                <a:ext cx="326995" cy="94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8" name="Picture 86" descr="Afficher l'image en taille réelle">
            <a:hlinkClick r:id="rId109"/>
          </p:cNvPr>
          <p:cNvPicPr>
            <a:picLocks noChangeAspect="1" noChangeArrowheads="1"/>
          </p:cNvPicPr>
          <p:nvPr/>
        </p:nvPicPr>
        <p:blipFill rotWithShape="1"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1" b="24381"/>
          <a:stretch/>
        </p:blipFill>
        <p:spPr bwMode="auto">
          <a:xfrm>
            <a:off x="1384438" y="2309797"/>
            <a:ext cx="451105" cy="19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11" descr="webwxgetmsgimg.jpg"/>
          <p:cNvPicPr>
            <a:picLocks noChangeAspect="1"/>
          </p:cNvPicPr>
          <p:nvPr/>
        </p:nvPicPr>
        <p:blipFill>
          <a:blip r:embed="rId111" cstate="print">
            <a:lum bright="20000" contrast="40000"/>
          </a:blip>
          <a:srcRect l="25001" t="47143" r="32144" b="29049"/>
          <a:stretch>
            <a:fillRect/>
          </a:stretch>
        </p:blipFill>
        <p:spPr>
          <a:xfrm rot="-60000">
            <a:off x="2625635" y="930354"/>
            <a:ext cx="309191" cy="128829"/>
          </a:xfrm>
          <a:prstGeom prst="rect">
            <a:avLst/>
          </a:prstGeom>
        </p:spPr>
      </p:pic>
      <p:pic>
        <p:nvPicPr>
          <p:cNvPr id="181" name="Picture 4" descr="http://www.ccr-mag.com/wp-content/uploads/2014/01/Bostik-010314.jpg"/>
          <p:cNvPicPr>
            <a:picLocks noChangeAspect="1" noChangeArrowheads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10" y="914061"/>
            <a:ext cx="397631" cy="1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内容占位符 4"/>
          <p:cNvPicPr>
            <a:picLocks noChangeAspect="1"/>
          </p:cNvPicPr>
          <p:nvPr/>
        </p:nvPicPr>
        <p:blipFill rotWithShape="1"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7523" r="7563" b="17392"/>
          <a:stretch/>
        </p:blipFill>
        <p:spPr>
          <a:xfrm>
            <a:off x="1198548" y="689797"/>
            <a:ext cx="299078" cy="144000"/>
          </a:xfrm>
          <a:prstGeom prst="rect">
            <a:avLst/>
          </a:prstGeom>
        </p:spPr>
      </p:pic>
      <p:pic>
        <p:nvPicPr>
          <p:cNvPr id="183" name="Grafik 12" descr="Hexion"/>
          <p:cNvPicPr>
            <a:picLocks noGrp="1" noChangeAspect="1"/>
          </p:cNvPicPr>
          <p:nvPr isPhoto="1"/>
        </p:nvPicPr>
        <p:blipFill>
          <a:blip r:embed="rId1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0" y="1707455"/>
            <a:ext cx="486000" cy="6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图片 183"/>
          <p:cNvPicPr>
            <a:picLocks noChangeAspect="1"/>
          </p:cNvPicPr>
          <p:nvPr/>
        </p:nvPicPr>
        <p:blipFill rotWithShape="1"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30240" r="1" b="30449"/>
          <a:stretch/>
        </p:blipFill>
        <p:spPr>
          <a:xfrm>
            <a:off x="2913677" y="2408430"/>
            <a:ext cx="432394" cy="108000"/>
          </a:xfrm>
          <a:prstGeom prst="rect">
            <a:avLst/>
          </a:prstGeom>
        </p:spPr>
      </p:pic>
      <p:pic>
        <p:nvPicPr>
          <p:cNvPr id="101" name="Picture 18" descr="Cytec Industries Inc. logo"/>
          <p:cNvPicPr>
            <a:picLocks noChangeAspect="1" noChangeArrowheads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52" y="1189956"/>
            <a:ext cx="270252" cy="10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milliken chemical 的图像结果"/>
          <p:cNvPicPr>
            <a:picLocks noChangeAspect="1" noChangeArrowheads="1"/>
          </p:cNvPicPr>
          <p:nvPr/>
        </p:nvPicPr>
        <p:blipFill rotWithShape="1"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7822" b="17638"/>
          <a:stretch/>
        </p:blipFill>
        <p:spPr bwMode="auto">
          <a:xfrm>
            <a:off x="1406827" y="1898531"/>
            <a:ext cx="369800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02" y="2391932"/>
            <a:ext cx="282857" cy="72000"/>
          </a:xfrm>
          <a:prstGeom prst="rect">
            <a:avLst/>
          </a:prstGeom>
        </p:spPr>
      </p:pic>
      <p:pic>
        <p:nvPicPr>
          <p:cNvPr id="180" name="Picture 48" descr="http://www.delfino.com/symriseflavors-newsroom/images/symrise.jpg"/>
          <p:cNvPicPr>
            <a:picLocks noChangeAspect="1" noChangeArrowheads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12" y="2386863"/>
            <a:ext cx="291418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3" descr="Image result for nyscc suppliers day logo"/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34" y="35579"/>
            <a:ext cx="1147528" cy="82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83" y="160098"/>
            <a:ext cx="1791279" cy="6197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9786" y="5094792"/>
            <a:ext cx="2023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59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Dynovel</a:t>
            </a:r>
            <a:r>
              <a:rPr lang="en-US" sz="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 partner of Daydream</a:t>
            </a:r>
          </a:p>
        </p:txBody>
      </p:sp>
    </p:spTree>
    <p:extLst>
      <p:ext uri="{BB962C8B-B14F-4D97-AF65-F5344CB8AC3E}">
        <p14:creationId xmlns:p14="http://schemas.microsoft.com/office/powerpoint/2010/main" val="225590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27"/>
          <p:cNvSpPr/>
          <p:nvPr/>
        </p:nvSpPr>
        <p:spPr>
          <a:xfrm rot="16200000">
            <a:off x="5645695" y="3271690"/>
            <a:ext cx="497685" cy="3317576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9" tIns="20515" rIns="41029" bIns="20515" rtlCol="0" anchor="ctr"/>
          <a:lstStyle/>
          <a:p>
            <a:pPr algn="ctr"/>
            <a:endParaRPr lang="fr-FR" sz="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4"/>
          <p:cNvSpPr/>
          <p:nvPr/>
        </p:nvSpPr>
        <p:spPr>
          <a:xfrm>
            <a:off x="5922218" y="2665413"/>
            <a:ext cx="1631108" cy="1534267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 w="22225"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9" tIns="20515" rIns="41029" bIns="20515" rtlCol="0" anchor="ctr"/>
          <a:lstStyle/>
          <a:p>
            <a:pPr algn="ctr"/>
            <a:endParaRPr lang="fr-FR" sz="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对象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67094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 rot="5400000" flipH="1">
            <a:off x="5081811" y="-667920"/>
            <a:ext cx="1224707" cy="38126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rgbClr val="0E5219">
                  <a:alpha val="0"/>
                </a:srgbClr>
              </a:gs>
              <a:gs pos="100000">
                <a:srgbClr val="051501">
                  <a:alpha val="41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776662" y="-219337"/>
            <a:ext cx="0" cy="610137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6" name="矩形 1195"/>
          <p:cNvSpPr/>
          <p:nvPr/>
        </p:nvSpPr>
        <p:spPr>
          <a:xfrm>
            <a:off x="4280718" y="1945332"/>
            <a:ext cx="321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matter if you are a sales head, marketing director, strategic deve</a:t>
            </a:r>
            <a:r>
              <a:rPr lang="en-US" altLang="zh-CN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opment director or a general manager of a product portfolio, Daydream will provide you tailor-made consulting services, meeting 100% of your specific needs.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8754" y="129146"/>
            <a:ext cx="3636953" cy="1195944"/>
            <a:chOff x="50374" y="1668937"/>
            <a:chExt cx="9246026" cy="3040382"/>
          </a:xfrm>
        </p:grpSpPr>
        <p:pic>
          <p:nvPicPr>
            <p:cNvPr id="1197" name="Picture 6" descr="https://www.infodiagram.com/diagram_images/icons_industries_flat_bundle/z/19/energy-icons-power-station-renewable-nuclear-symbol-ppt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75" t="14445" r="40824" b="60554"/>
            <a:stretch/>
          </p:blipFill>
          <p:spPr bwMode="auto">
            <a:xfrm>
              <a:off x="4150661" y="3485652"/>
              <a:ext cx="1184592" cy="119407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" name="Picture 10" descr="https://www.infodiagram.com/diagram_images/icons_industries_flat_bundle/z/15/it-electronics-icons-software-telco-technology-symbols-ppt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25" t="15667" r="29803" b="59124"/>
            <a:stretch/>
          </p:blipFill>
          <p:spPr bwMode="auto">
            <a:xfrm>
              <a:off x="5466152" y="3490119"/>
              <a:ext cx="1189094" cy="120402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9" name="Picture 16" descr="https://www.infodiagram.com/diagram_images/icons_industries_flat_bundle/z/8/storage-road-transport-automotive-car-auto-bus-clipart-ppt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79" t="14462" r="50772" b="60407"/>
            <a:stretch/>
          </p:blipFill>
          <p:spPr bwMode="auto">
            <a:xfrm>
              <a:off x="1513439" y="3485652"/>
              <a:ext cx="1194070" cy="120028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" name="Picture 20" descr="https://www.infodiagram.com/diagram_images/icons_industries_flat_bundle/z/6/goods-industry-pharmacy-garment-clothing-icon-ppt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0" t="15564" r="67399" b="59468"/>
            <a:stretch/>
          </p:blipFill>
          <p:spPr bwMode="auto">
            <a:xfrm>
              <a:off x="6786144" y="3490119"/>
              <a:ext cx="1191507" cy="119255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" name="Picture 10" descr="https://www.infodiagram.com/diagram_images/icons_industries_flat_bundle/z/15/it-electronics-icons-software-telco-technology-symbols-ppt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1" t="15849" r="51499" b="59063"/>
            <a:stretch/>
          </p:blipFill>
          <p:spPr bwMode="auto">
            <a:xfrm>
              <a:off x="2833984" y="3506093"/>
              <a:ext cx="1185777" cy="119821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2" name="Picture 4" descr="https://www.infodiagram.com/diagram_images/icons_industries_flat_bundle/z/18/oil-gas-industry-icons-petroleum-fuel-pipeline-clipart-ppt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1" t="14622" r="67426" b="60274"/>
            <a:stretch/>
          </p:blipFill>
          <p:spPr bwMode="auto">
            <a:xfrm>
              <a:off x="202844" y="3482408"/>
              <a:ext cx="1184119" cy="119904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3" name="Picture 8" descr="https://www.infodiagram.com/diagram_images/icons_industries_flat_bundle/z/24/healthcare-pictogram-military-sector-symbol-powerpoint-icon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0" t="16543" r="53417" b="58209"/>
            <a:stretch/>
          </p:blipFill>
          <p:spPr bwMode="auto">
            <a:xfrm>
              <a:off x="8108550" y="3503414"/>
              <a:ext cx="1187850" cy="120590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50374" y="1668937"/>
              <a:ext cx="9218551" cy="2364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9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“Since 2000, Daydream has performed projects across a vast range of Specialty Chemicals along the Home &amp; Personal Care value chain (ingredients producers, formulators, Brand makers, end-users) for leading chemical companies”.</a:t>
              </a:r>
            </a:p>
            <a:p>
              <a:r>
                <a:rPr lang="en-US" altLang="zh-CN" sz="787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754" y="3219709"/>
            <a:ext cx="3697909" cy="1788867"/>
            <a:chOff x="49132" y="3323567"/>
            <a:chExt cx="3697909" cy="1788867"/>
          </a:xfrm>
        </p:grpSpPr>
        <p:grpSp>
          <p:nvGrpSpPr>
            <p:cNvPr id="24" name="组合 23"/>
            <p:cNvGrpSpPr/>
            <p:nvPr/>
          </p:nvGrpSpPr>
          <p:grpSpPr>
            <a:xfrm>
              <a:off x="49132" y="3410592"/>
              <a:ext cx="1008112" cy="612000"/>
              <a:chOff x="194438" y="3277896"/>
              <a:chExt cx="1008112" cy="612000"/>
            </a:xfrm>
          </p:grpSpPr>
          <p:sp>
            <p:nvSpPr>
              <p:cNvPr id="20" name="矩形: 圆角 19"/>
              <p:cNvSpPr>
                <a:spLocks noChangeAspect="1"/>
              </p:cNvSpPr>
              <p:nvPr/>
            </p:nvSpPr>
            <p:spPr>
              <a:xfrm>
                <a:off x="366214" y="3277896"/>
                <a:ext cx="612000" cy="612000"/>
              </a:xfrm>
              <a:prstGeom prst="roundRect">
                <a:avLst/>
              </a:prstGeom>
              <a:solidFill>
                <a:srgbClr val="FADC98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4438" y="3388304"/>
                <a:ext cx="100811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90%</a:t>
                </a:r>
                <a:endParaRPr lang="zh-CN" altLang="en-US" sz="1500" b="1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832908" y="3353899"/>
              <a:ext cx="1036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of </a:t>
              </a:r>
              <a:r>
                <a:rPr lang="en-US" altLang="zh-CN" sz="800" dirty="0" err="1" smtClean="0">
                  <a:latin typeface="Cambria" panose="02040503050406030204" pitchFamily="18" charset="0"/>
                  <a:cs typeface="Arial" panose="020B0604020202020204" pitchFamily="34" charset="0"/>
                </a:rPr>
                <a:t>Dynovel’s</a:t>
              </a:r>
              <a:r>
                <a:rPr lang="en-US" altLang="zh-CN" sz="800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consultants have </a:t>
              </a:r>
              <a:r>
                <a:rPr lang="en-US" altLang="zh-CN" sz="800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bachelors/master/ doctorate </a:t>
              </a:r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degree in science and engineering.</a:t>
              </a: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804019" y="3407351"/>
              <a:ext cx="1008112" cy="612000"/>
              <a:chOff x="195431" y="3256582"/>
              <a:chExt cx="1008112" cy="612000"/>
            </a:xfrm>
          </p:grpSpPr>
          <p:sp>
            <p:nvSpPr>
              <p:cNvPr id="76" name="矩形: 圆角 75"/>
              <p:cNvSpPr>
                <a:spLocks noChangeAspect="1"/>
              </p:cNvSpPr>
              <p:nvPr/>
            </p:nvSpPr>
            <p:spPr>
              <a:xfrm>
                <a:off x="374264" y="3256582"/>
                <a:ext cx="612000" cy="6120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195431" y="3393305"/>
                <a:ext cx="100811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100%</a:t>
                </a:r>
                <a:endParaRPr lang="zh-CN" altLang="en-US" sz="1500" b="1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2622911" y="3323567"/>
              <a:ext cx="11241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of your objectives met thanks to our systematic and proven methodology for project </a:t>
              </a:r>
              <a:r>
                <a:rPr lang="en-US" altLang="zh-CN" sz="800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management.</a:t>
              </a:r>
              <a:endParaRPr lang="zh-CN" altLang="en-US" dirty="0">
                <a:latin typeface="Cambria" panose="02040503050406030204" pitchFamily="18" charset="0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59596" y="4370233"/>
              <a:ext cx="1008112" cy="612000"/>
              <a:chOff x="204072" y="3256582"/>
              <a:chExt cx="1008112" cy="612000"/>
            </a:xfrm>
          </p:grpSpPr>
          <p:sp>
            <p:nvSpPr>
              <p:cNvPr id="80" name="矩形: 圆角 79"/>
              <p:cNvSpPr>
                <a:spLocks noChangeAspect="1"/>
              </p:cNvSpPr>
              <p:nvPr/>
            </p:nvSpPr>
            <p:spPr>
              <a:xfrm>
                <a:off x="374264" y="3256582"/>
                <a:ext cx="612000" cy="612000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204072" y="3398306"/>
                <a:ext cx="100811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80%</a:t>
                </a:r>
                <a:endParaRPr lang="zh-CN" altLang="en-US" sz="1500" b="1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847466" y="4281437"/>
              <a:ext cx="10114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of </a:t>
              </a:r>
              <a:r>
                <a:rPr lang="en-US" altLang="zh-CN" sz="800" dirty="0" err="1">
                  <a:latin typeface="Cambria" panose="02040503050406030204" pitchFamily="18" charset="0"/>
                  <a:cs typeface="Arial" panose="020B0604020202020204" pitchFamily="34" charset="0"/>
                </a:rPr>
                <a:t>Dynovel’s</a:t>
              </a:r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 clients are within Chemical (incl. Bio), Life Sciences,  and Materials Industry. </a:t>
              </a: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815296" y="4370233"/>
              <a:ext cx="1008112" cy="612000"/>
              <a:chOff x="176208" y="3256582"/>
              <a:chExt cx="1008112" cy="612000"/>
            </a:xfrm>
          </p:grpSpPr>
          <p:sp>
            <p:nvSpPr>
              <p:cNvPr id="84" name="矩形: 圆角 83"/>
              <p:cNvSpPr>
                <a:spLocks noChangeAspect="1"/>
              </p:cNvSpPr>
              <p:nvPr/>
            </p:nvSpPr>
            <p:spPr>
              <a:xfrm>
                <a:off x="355843" y="3256582"/>
                <a:ext cx="612000" cy="612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176208" y="3398306"/>
                <a:ext cx="100811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100%</a:t>
                </a:r>
                <a:endParaRPr lang="zh-CN" altLang="en-US" sz="1500" b="1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2611160" y="4273531"/>
              <a:ext cx="10834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of </a:t>
              </a:r>
              <a:r>
                <a:rPr lang="en-US" altLang="zh-CN" sz="800" dirty="0" err="1">
                  <a:latin typeface="Cambria" panose="02040503050406030204" pitchFamily="18" charset="0"/>
                  <a:cs typeface="Arial" panose="020B0604020202020204" pitchFamily="34" charset="0"/>
                </a:rPr>
                <a:t>Dynovel’s</a:t>
              </a:r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 conclusions are based on traceable information &amp; validated </a:t>
              </a:r>
              <a:r>
                <a:rPr lang="en-US" altLang="zh-CN" sz="800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assumptions.</a:t>
              </a:r>
              <a:endParaRPr lang="en-US" altLang="zh-CN" sz="8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677" name="图片 67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17" y="3876"/>
            <a:ext cx="3771208" cy="1846873"/>
          </a:xfrm>
          <a:prstGeom prst="rect">
            <a:avLst/>
          </a:prstGeom>
        </p:spPr>
      </p:pic>
      <p:sp>
        <p:nvSpPr>
          <p:cNvPr id="100" name="矩形 99"/>
          <p:cNvSpPr/>
          <p:nvPr/>
        </p:nvSpPr>
        <p:spPr>
          <a:xfrm>
            <a:off x="3776662" y="1116"/>
            <a:ext cx="454450" cy="532970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rgbClr val="5CAE3A">
                  <a:alpha val="92000"/>
                </a:srgbClr>
              </a:gs>
              <a:gs pos="89902">
                <a:srgbClr val="26852B">
                  <a:alpha val="64000"/>
                </a:srgbClr>
              </a:gs>
              <a:gs pos="100000">
                <a:srgbClr val="1A7B27">
                  <a:alpha val="36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7"/>
          <p:cNvSpPr/>
          <p:nvPr/>
        </p:nvSpPr>
        <p:spPr>
          <a:xfrm>
            <a:off x="3960440" y="649188"/>
            <a:ext cx="3776662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to B Market Strategy to NBD</a:t>
            </a:r>
          </a:p>
          <a:p>
            <a:pPr algn="ctr">
              <a:buNone/>
            </a:pP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People and Tools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103" name="Rectangle 64"/>
          <p:cNvSpPr/>
          <p:nvPr/>
        </p:nvSpPr>
        <p:spPr>
          <a:xfrm>
            <a:off x="4251326" y="2662826"/>
            <a:ext cx="1673976" cy="1525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9" tIns="20515" rIns="41029" bIns="20515" rtlCol="0" anchor="ctr"/>
          <a:lstStyle/>
          <a:p>
            <a:pPr algn="ctr"/>
            <a:endParaRPr lang="fr-FR" sz="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27"/>
          <p:cNvSpPr/>
          <p:nvPr/>
        </p:nvSpPr>
        <p:spPr>
          <a:xfrm rot="16200000">
            <a:off x="5644668" y="2772978"/>
            <a:ext cx="497685" cy="33196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222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9" tIns="20515" rIns="41029" bIns="20515" rtlCol="0" anchor="ctr"/>
          <a:lstStyle/>
          <a:p>
            <a:pPr algn="ctr"/>
            <a:endParaRPr lang="fr-FR" sz="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Straight Arrow Connector 324"/>
          <p:cNvCxnSpPr/>
          <p:nvPr/>
        </p:nvCxnSpPr>
        <p:spPr>
          <a:xfrm>
            <a:off x="4246179" y="4177579"/>
            <a:ext cx="3296104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 Box 27"/>
          <p:cNvSpPr txBox="1">
            <a:spLocks noChangeArrowheads="1"/>
          </p:cNvSpPr>
          <p:nvPr/>
        </p:nvSpPr>
        <p:spPr bwMode="auto">
          <a:xfrm>
            <a:off x="4422846" y="2690349"/>
            <a:ext cx="1154493" cy="25687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41029" tIns="20515" rIns="41029" bIns="20515">
            <a:spAutoFit/>
          </a:bodyPr>
          <a:lstStyle/>
          <a:p>
            <a:pPr algn="ctr" eaLnBrk="1" hangingPunct="1"/>
            <a:r>
              <a:rPr lang="en-US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&amp; Business Strategy</a:t>
            </a:r>
          </a:p>
        </p:txBody>
      </p:sp>
      <p:sp>
        <p:nvSpPr>
          <p:cNvPr id="122" name="Text Box 27"/>
          <p:cNvSpPr txBox="1">
            <a:spLocks noChangeArrowheads="1"/>
          </p:cNvSpPr>
          <p:nvPr/>
        </p:nvSpPr>
        <p:spPr bwMode="auto">
          <a:xfrm>
            <a:off x="6096822" y="2690349"/>
            <a:ext cx="1244926" cy="25687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41029" tIns="20515" rIns="41029" bIns="20515">
            <a:spAutoFit/>
          </a:bodyPr>
          <a:lstStyle/>
          <a:p>
            <a:pPr algn="ctr" eaLnBrk="1" hangingPunct="1"/>
            <a:r>
              <a:rPr lang="en-US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Business Development</a:t>
            </a:r>
          </a:p>
        </p:txBody>
      </p:sp>
      <p:sp>
        <p:nvSpPr>
          <p:cNvPr id="113" name="Text Box 27"/>
          <p:cNvSpPr txBox="1">
            <a:spLocks noChangeArrowheads="1"/>
          </p:cNvSpPr>
          <p:nvPr/>
        </p:nvSpPr>
        <p:spPr bwMode="auto">
          <a:xfrm>
            <a:off x="4331394" y="4315822"/>
            <a:ext cx="813420" cy="25931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41029" tIns="20515" rIns="41029" bIns="20515">
            <a:spAutoFit/>
          </a:bodyPr>
          <a:lstStyle/>
          <a:p>
            <a:pPr eaLnBrk="1" hangingPunct="1"/>
            <a:r>
              <a:rPr lang="en-US" sz="70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</a:p>
          <a:p>
            <a:pPr eaLnBrk="1" hangingPunct="1"/>
            <a:r>
              <a:rPr lang="en-US" sz="70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114" name="Text Box 41"/>
          <p:cNvSpPr txBox="1">
            <a:spLocks noChangeArrowheads="1"/>
          </p:cNvSpPr>
          <p:nvPr/>
        </p:nvSpPr>
        <p:spPr bwMode="auto">
          <a:xfrm>
            <a:off x="5193989" y="4209318"/>
            <a:ext cx="2132650" cy="4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029" tIns="20515" rIns="41029" bIns="20515">
            <a:spAutoFit/>
          </a:bodyPr>
          <a:lstStyle/>
          <a:p>
            <a:pPr marL="85330" indent="-85330">
              <a:buFont typeface="Wingdings" pitchFamily="2" charset="2"/>
              <a:buChar char="ü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People Training &amp; Coaching on Market Strategy Creation, NBD</a:t>
            </a:r>
          </a:p>
          <a:p>
            <a:pPr marL="85330" indent="-85330">
              <a:buFont typeface="Wingdings" pitchFamily="2" charset="2"/>
              <a:buChar char="ü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Ideation and differentiation workshop</a:t>
            </a:r>
          </a:p>
          <a:p>
            <a:pPr marL="85330" indent="-85330"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 Implementation</a:t>
            </a:r>
            <a:endParaRPr lang="en-US" sz="7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41"/>
          <p:cNvSpPr txBox="1">
            <a:spLocks noChangeArrowheads="1"/>
          </p:cNvSpPr>
          <p:nvPr/>
        </p:nvSpPr>
        <p:spPr bwMode="auto">
          <a:xfrm>
            <a:off x="4222195" y="3169468"/>
            <a:ext cx="1498683" cy="92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029" tIns="20515" rIns="41029" bIns="20515">
            <a:spAutoFit/>
          </a:bodyPr>
          <a:lstStyle/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understanding 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definition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requirement definition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sizing and Trends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to market definition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and Business Strategy creation</a:t>
            </a:r>
          </a:p>
        </p:txBody>
      </p:sp>
      <p:sp>
        <p:nvSpPr>
          <p:cNvPr id="116" name="Freeform 23"/>
          <p:cNvSpPr>
            <a:spLocks/>
          </p:cNvSpPr>
          <p:nvPr/>
        </p:nvSpPr>
        <p:spPr bwMode="auto">
          <a:xfrm>
            <a:off x="4214529" y="3024071"/>
            <a:ext cx="4098637" cy="1153509"/>
          </a:xfrm>
          <a:custGeom>
            <a:avLst/>
            <a:gdLst>
              <a:gd name="T0" fmla="*/ 0 w 3168"/>
              <a:gd name="T1" fmla="*/ 1368 h 1376"/>
              <a:gd name="T2" fmla="*/ 624 w 3168"/>
              <a:gd name="T3" fmla="*/ 1320 h 1376"/>
              <a:gd name="T4" fmla="*/ 1056 w 3168"/>
              <a:gd name="T5" fmla="*/ 1032 h 1376"/>
              <a:gd name="T6" fmla="*/ 1344 w 3168"/>
              <a:gd name="T7" fmla="*/ 456 h 1376"/>
              <a:gd name="T8" fmla="*/ 1584 w 3168"/>
              <a:gd name="T9" fmla="*/ 168 h 1376"/>
              <a:gd name="T10" fmla="*/ 2064 w 3168"/>
              <a:gd name="T11" fmla="*/ 24 h 1376"/>
              <a:gd name="T12" fmla="*/ 2592 w 3168"/>
              <a:gd name="T13" fmla="*/ 24 h 1376"/>
              <a:gd name="T14" fmla="*/ 2832 w 3168"/>
              <a:gd name="T15" fmla="*/ 120 h 1376"/>
              <a:gd name="T16" fmla="*/ 3024 w 3168"/>
              <a:gd name="T17" fmla="*/ 312 h 1376"/>
              <a:gd name="T18" fmla="*/ 3168 w 3168"/>
              <a:gd name="T19" fmla="*/ 504 h 13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"/>
              <a:gd name="T31" fmla="*/ 0 h 1376"/>
              <a:gd name="T32" fmla="*/ 3168 w 3168"/>
              <a:gd name="T33" fmla="*/ 1376 h 13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" h="1376">
                <a:moveTo>
                  <a:pt x="0" y="1368"/>
                </a:moveTo>
                <a:cubicBezTo>
                  <a:pt x="224" y="1372"/>
                  <a:pt x="448" y="1376"/>
                  <a:pt x="624" y="1320"/>
                </a:cubicBezTo>
                <a:cubicBezTo>
                  <a:pt x="800" y="1264"/>
                  <a:pt x="936" y="1176"/>
                  <a:pt x="1056" y="1032"/>
                </a:cubicBezTo>
                <a:cubicBezTo>
                  <a:pt x="1176" y="888"/>
                  <a:pt x="1256" y="600"/>
                  <a:pt x="1344" y="456"/>
                </a:cubicBezTo>
                <a:cubicBezTo>
                  <a:pt x="1432" y="312"/>
                  <a:pt x="1464" y="240"/>
                  <a:pt x="1584" y="168"/>
                </a:cubicBezTo>
                <a:cubicBezTo>
                  <a:pt x="1704" y="96"/>
                  <a:pt x="1896" y="48"/>
                  <a:pt x="2064" y="24"/>
                </a:cubicBezTo>
                <a:cubicBezTo>
                  <a:pt x="2232" y="0"/>
                  <a:pt x="2464" y="8"/>
                  <a:pt x="2592" y="24"/>
                </a:cubicBezTo>
                <a:cubicBezTo>
                  <a:pt x="2720" y="40"/>
                  <a:pt x="2760" y="72"/>
                  <a:pt x="2832" y="120"/>
                </a:cubicBezTo>
                <a:cubicBezTo>
                  <a:pt x="2904" y="168"/>
                  <a:pt x="2968" y="248"/>
                  <a:pt x="3024" y="312"/>
                </a:cubicBezTo>
                <a:cubicBezTo>
                  <a:pt x="3080" y="376"/>
                  <a:pt x="3124" y="440"/>
                  <a:pt x="3168" y="504"/>
                </a:cubicBezTo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41029" tIns="20515" rIns="41029" bIns="20515"/>
          <a:lstStyle/>
          <a:p>
            <a:endParaRPr lang="fr-FR" sz="472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Box 41"/>
          <p:cNvSpPr txBox="1">
            <a:spLocks noChangeArrowheads="1"/>
          </p:cNvSpPr>
          <p:nvPr/>
        </p:nvSpPr>
        <p:spPr bwMode="auto">
          <a:xfrm>
            <a:off x="6276665" y="3169468"/>
            <a:ext cx="1028389" cy="79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029" tIns="20515" rIns="41029" bIns="20515">
            <a:spAutoFit/>
          </a:bodyPr>
          <a:lstStyle/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Launch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Prospecting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value proposition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creation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 &amp; samples</a:t>
            </a:r>
          </a:p>
        </p:txBody>
      </p:sp>
      <p:cxnSp>
        <p:nvCxnSpPr>
          <p:cNvPr id="120" name="Straight Arrow Connector 318"/>
          <p:cNvCxnSpPr/>
          <p:nvPr/>
        </p:nvCxnSpPr>
        <p:spPr>
          <a:xfrm flipV="1">
            <a:off x="4234719" y="2545319"/>
            <a:ext cx="0" cy="27855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7"/>
          <p:cNvSpPr txBox="1">
            <a:spLocks noChangeArrowheads="1"/>
          </p:cNvSpPr>
          <p:nvPr/>
        </p:nvSpPr>
        <p:spPr bwMode="auto">
          <a:xfrm rot="16200000">
            <a:off x="2777663" y="4006763"/>
            <a:ext cx="2465960" cy="17993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41029" tIns="20515" rIns="41029" bIns="20515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		 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4331394" y="4855294"/>
            <a:ext cx="813420" cy="15037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41029" tIns="20515" rIns="41029" bIns="20515">
            <a:spAutoFit/>
          </a:bodyPr>
          <a:lstStyle/>
          <a:p>
            <a:pPr eaLnBrk="1" hangingPunct="1"/>
            <a:r>
              <a:rPr lang="en-US" sz="70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&amp; Tools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5193988" y="4748181"/>
            <a:ext cx="2244435" cy="36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029" tIns="20515" rIns="41029" bIns="20515">
            <a:spAutoFit/>
          </a:bodyPr>
          <a:lstStyle/>
          <a:p>
            <a:pPr marL="85330" indent="-85330">
              <a:buFont typeface="Wingdings" pitchFamily="2" charset="2"/>
              <a:buChar char="ü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D-Method Tools implementation (AA Matrix,…)</a:t>
            </a:r>
          </a:p>
          <a:p>
            <a:pPr marL="85330" indent="-85330">
              <a:buFont typeface="Wingdings" pitchFamily="2" charset="2"/>
              <a:buChar char="ü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Anaplan APPS for Market Strategy, Pipeline and R&amp;D projects portfolio management</a:t>
            </a:r>
            <a:endParaRPr lang="en-US" sz="7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427" y="2820104"/>
            <a:ext cx="1261795" cy="625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04254" y="1536200"/>
            <a:ext cx="4003887" cy="1474774"/>
            <a:chOff x="504031" y="3210551"/>
            <a:chExt cx="4003887" cy="1474774"/>
          </a:xfrm>
        </p:grpSpPr>
        <p:sp>
          <p:nvSpPr>
            <p:cNvPr id="56" name="文本框 55"/>
            <p:cNvSpPr txBox="1"/>
            <p:nvPr/>
          </p:nvSpPr>
          <p:spPr>
            <a:xfrm>
              <a:off x="921117" y="4166820"/>
              <a:ext cx="1323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2D050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Polyester</a:t>
              </a:r>
              <a:endParaRPr lang="zh-CN" altLang="en-US" sz="1200" dirty="0">
                <a:solidFill>
                  <a:srgbClr val="92D050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499806" y="3711287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2D050"/>
                  </a:solidFill>
                  <a:latin typeface="Bell MT" panose="02020503060305020303" pitchFamily="18" charset="0"/>
                  <a:cs typeface="Arial" panose="020B0604020202020204" pitchFamily="34" charset="0"/>
                </a:rPr>
                <a:t>CMO</a:t>
              </a:r>
              <a:endParaRPr lang="zh-CN" altLang="en-US" sz="1600" dirty="0">
                <a:solidFill>
                  <a:srgbClr val="92D050"/>
                </a:solidFill>
                <a:latin typeface="Bell MT" panose="020205030603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807204" y="3210551"/>
              <a:ext cx="18883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b="1" i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Principles</a:t>
              </a:r>
              <a:endParaRPr lang="zh-CN" altLang="en-US" sz="13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767418" y="3525267"/>
              <a:ext cx="1076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92D050"/>
                  </a:solidFill>
                  <a:cs typeface="Arial" panose="020B0604020202020204" pitchFamily="34" charset="0"/>
                </a:rPr>
                <a:t>Silicones</a:t>
              </a:r>
              <a:endParaRPr lang="zh-CN" altLang="en-US" sz="1400" dirty="0">
                <a:solidFill>
                  <a:srgbClr val="92D05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428627" y="4408326"/>
              <a:ext cx="1500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Skin Care</a:t>
              </a:r>
              <a:endParaRPr lang="zh-CN" altLang="en-US" sz="12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27341" y="4370952"/>
              <a:ext cx="1288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C000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Waterborne</a:t>
              </a:r>
              <a:endParaRPr lang="zh-CN" altLang="en-US" sz="1400" dirty="0">
                <a:solidFill>
                  <a:srgbClr val="FFC000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2515934" y="3423291"/>
              <a:ext cx="1498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DB1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Cosmetics</a:t>
              </a:r>
              <a:endParaRPr lang="zh-CN" altLang="en-US" sz="1400" b="1" dirty="0">
                <a:solidFill>
                  <a:srgbClr val="FDB1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456359" y="3527930"/>
              <a:ext cx="758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hiller" panose="04020404031007020602" pitchFamily="82" charset="0"/>
                  <a:cs typeface="Arial" panose="020B0604020202020204" pitchFamily="34" charset="0"/>
                </a:rPr>
                <a:t>Marine</a:t>
              </a:r>
              <a:endParaRPr lang="zh-CN" alt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hiller" panose="04020404031007020602" pitchFamily="82" charset="0"/>
                <a:cs typeface="Arial" panose="020B060402020202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204560" y="3580035"/>
              <a:ext cx="7586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Beads</a:t>
              </a:r>
              <a:endParaRPr lang="zh-CN" altLang="en-US" sz="105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329843" y="3271492"/>
              <a:ext cx="1086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69BB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Packaging</a:t>
              </a:r>
              <a:endParaRPr lang="zh-CN" altLang="en-US" sz="1100" dirty="0">
                <a:solidFill>
                  <a:srgbClr val="69BBE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041014" y="3378319"/>
              <a:ext cx="1418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Fine powders</a:t>
              </a:r>
              <a:endParaRPr lang="zh-CN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586354" y="3846132"/>
              <a:ext cx="1191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b="1" dirty="0">
                <a:solidFill>
                  <a:srgbClr val="69BBE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673840" y="3700783"/>
              <a:ext cx="8740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Powder</a:t>
              </a:r>
              <a:endParaRPr lang="zh-CN" alt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04031" y="3525106"/>
              <a:ext cx="9309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rgbClr val="E554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Flexibility</a:t>
              </a:r>
              <a:endParaRPr lang="zh-CN" altLang="en-US" sz="1050" dirty="0">
                <a:solidFill>
                  <a:srgbClr val="E554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704965" y="4028354"/>
              <a:ext cx="11186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050" b="1" dirty="0">
                <a:solidFill>
                  <a:srgbClr val="E554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2934865" y="3869083"/>
              <a:ext cx="5817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E554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Color</a:t>
              </a:r>
              <a:endParaRPr lang="zh-CN" altLang="en-US" sz="1050" b="1" dirty="0">
                <a:solidFill>
                  <a:srgbClr val="E554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Rectangle 27"/>
          <p:cNvSpPr/>
          <p:nvPr/>
        </p:nvSpPr>
        <p:spPr>
          <a:xfrm rot="16200000">
            <a:off x="5808177" y="3585675"/>
            <a:ext cx="151504" cy="333879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rgbClr val="5CAE3A">
                  <a:alpha val="92000"/>
                </a:srgbClr>
              </a:gs>
              <a:gs pos="89902">
                <a:srgbClr val="26852B">
                  <a:alpha val="64000"/>
                </a:srgbClr>
              </a:gs>
              <a:gs pos="100000">
                <a:srgbClr val="1A7B27">
                  <a:alpha val="36000"/>
                </a:srgbClr>
              </a:gs>
            </a:gsLst>
            <a:path path="circle">
              <a:fillToRect l="50000" t="130000" r="50000" b="-30000"/>
            </a:path>
          </a:gradFill>
          <a:ln w="2222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9" tIns="20515" rIns="41029" bIns="20515" rtlCol="0" anchor="ctr"/>
          <a:lstStyle/>
          <a:p>
            <a:pPr algn="ctr"/>
            <a:endParaRPr lang="fr-FR" sz="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1415" y="2868419"/>
            <a:ext cx="1166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Excipient</a:t>
            </a:r>
            <a:endParaRPr lang="fr-FR" sz="1400" dirty="0">
              <a:solidFill>
                <a:srgbClr val="92D050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4142" y="2546262"/>
            <a:ext cx="896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Emollient</a:t>
            </a:r>
            <a:endParaRPr lang="fr-FR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9120" y="2555512"/>
            <a:ext cx="14895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E5542D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Home &amp; Personal </a:t>
            </a:r>
            <a:r>
              <a:rPr lang="en-US" sz="1050" dirty="0" smtClean="0">
                <a:solidFill>
                  <a:srgbClr val="E5542D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Care</a:t>
            </a:r>
            <a:endParaRPr lang="fr-FR" sz="1050" dirty="0">
              <a:solidFill>
                <a:srgbClr val="E5542D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2852" y="2324559"/>
            <a:ext cx="1370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+mj-lt"/>
                <a:cs typeface="Arial" panose="020B0604020202020204" pitchFamily="34" charset="0"/>
              </a:rPr>
              <a:t>Pharmaceuticals</a:t>
            </a:r>
            <a:endParaRPr lang="fr-FR" sz="140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29148" y="2809428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I&amp;I cleaning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6350" y="2349790"/>
            <a:ext cx="1226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69BB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Labels</a:t>
            </a:r>
            <a:endParaRPr lang="fr-FR" sz="1200" b="1" dirty="0">
              <a:solidFill>
                <a:srgbClr val="69BB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0227" y="2068456"/>
            <a:ext cx="1376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Biotechnology</a:t>
            </a:r>
            <a:endParaRPr lang="fr-FR" sz="1600" dirty="0">
              <a:solidFill>
                <a:srgbClr val="92D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73273" y="1952239"/>
            <a:ext cx="1094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waterborne</a:t>
            </a:r>
            <a:endParaRPr lang="fr-FR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507" y="1546126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Formulator</a:t>
            </a:r>
            <a:r>
              <a:rPr lang="en-US" sz="1200" dirty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fr-FR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4095" y="2264742"/>
            <a:ext cx="942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200" dirty="0">
                <a:solidFill>
                  <a:srgbClr val="69BBE6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" panose="020B0604020202020204" pitchFamily="34" charset="0"/>
              </a:rPr>
              <a:t>Emulsions</a:t>
            </a:r>
            <a:endParaRPr lang="fr-FR" sz="1200" dirty="0">
              <a:solidFill>
                <a:srgbClr val="69BBE6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03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1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KuYUrtQoCstOdjrzADw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</TotalTime>
  <Words>353</Words>
  <Application>Microsoft Office PowerPoint</Application>
  <PresentationFormat>Custom</PresentationFormat>
  <Paragraphs>89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宋体</vt:lpstr>
      <vt:lpstr>Agency FB</vt:lpstr>
      <vt:lpstr>Arial</vt:lpstr>
      <vt:lpstr>Arial Narrow</vt:lpstr>
      <vt:lpstr>Bell MT</vt:lpstr>
      <vt:lpstr>Berlin Sans FB</vt:lpstr>
      <vt:lpstr>Calibri</vt:lpstr>
      <vt:lpstr>Calibri Light</vt:lpstr>
      <vt:lpstr>Cambria</vt:lpstr>
      <vt:lpstr>Cambria Math</vt:lpstr>
      <vt:lpstr>Chiller</vt:lpstr>
      <vt:lpstr>Microsoft JhengHei UI Light</vt:lpstr>
      <vt:lpstr>Segoe UI Semibold</vt:lpstr>
      <vt:lpstr>Times New Roman</vt:lpstr>
      <vt:lpstr>Wingdings</vt:lpstr>
      <vt:lpstr>Office 主题</vt:lpstr>
      <vt:lpstr>think-cell 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德劲</dc:creator>
  <cp:lastModifiedBy>slorini</cp:lastModifiedBy>
  <cp:revision>200</cp:revision>
  <cp:lastPrinted>2016-01-27T01:19:15Z</cp:lastPrinted>
  <dcterms:created xsi:type="dcterms:W3CDTF">2015-12-21T06:26:14Z</dcterms:created>
  <dcterms:modified xsi:type="dcterms:W3CDTF">2017-04-25T18:57:41Z</dcterms:modified>
</cp:coreProperties>
</file>