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69" r:id="rId2"/>
    <p:sldId id="265" r:id="rId3"/>
    <p:sldId id="266" r:id="rId4"/>
    <p:sldId id="263" r:id="rId5"/>
  </p:sldIdLst>
  <p:sldSz cx="5327650" cy="7559675"/>
  <p:notesSz cx="10234613" cy="7099300"/>
  <p:defaultTextStyle>
    <a:defPPr>
      <a:defRPr lang="en-US"/>
    </a:defPPr>
    <a:lvl1pPr marL="0" algn="l" defTabSz="875104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1pPr>
    <a:lvl2pPr marL="437551" algn="l" defTabSz="875104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2pPr>
    <a:lvl3pPr marL="875104" algn="l" defTabSz="875104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3pPr>
    <a:lvl4pPr marL="1312655" algn="l" defTabSz="875104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4pPr>
    <a:lvl5pPr marL="1750208" algn="l" defTabSz="875104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5pPr>
    <a:lvl6pPr marL="2187759" algn="l" defTabSz="875104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6pPr>
    <a:lvl7pPr marL="2625311" algn="l" defTabSz="875104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7pPr>
    <a:lvl8pPr marL="3062863" algn="l" defTabSz="875104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8pPr>
    <a:lvl9pPr marL="3500415" algn="l" defTabSz="875104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678" userDrawn="1">
          <p15:clr>
            <a:srgbClr val="A4A3A4"/>
          </p15:clr>
        </p15:guide>
        <p15:guide id="3" orient="horz" pos="1701" userDrawn="1">
          <p15:clr>
            <a:srgbClr val="A4A3A4"/>
          </p15:clr>
        </p15:guide>
        <p15:guide id="4" orient="horz" pos="3061" userDrawn="1">
          <p15:clr>
            <a:srgbClr val="A4A3A4"/>
          </p15:clr>
        </p15:guide>
        <p15:guide id="5" orient="horz" pos="3742" userDrawn="1">
          <p15:clr>
            <a:srgbClr val="A4A3A4"/>
          </p15:clr>
        </p15:guide>
        <p15:guide id="6" orient="horz" pos="2336" userDrawn="1">
          <p15:clr>
            <a:srgbClr val="A4A3A4"/>
          </p15:clr>
        </p15:guide>
        <p15:guide id="7" orient="horz" pos="34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FFFF"/>
    <a:srgbClr val="33CC33"/>
    <a:srgbClr val="F6BB00"/>
    <a:srgbClr val="E3F5FB"/>
    <a:srgbClr val="EAF2FA"/>
    <a:srgbClr val="DAE3F3"/>
    <a:srgbClr val="00CC66"/>
    <a:srgbClr val="0099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8" autoAdjust="0"/>
    <p:restoredTop sz="94414" autoAdjust="0"/>
  </p:normalViewPr>
  <p:slideViewPr>
    <p:cSldViewPr>
      <p:cViewPr varScale="1">
        <p:scale>
          <a:sx n="55" d="100"/>
          <a:sy n="55" d="100"/>
        </p:scale>
        <p:origin x="2220" y="28"/>
      </p:cViewPr>
      <p:guideLst>
        <p:guide pos="1678"/>
        <p:guide orient="horz" pos="1701"/>
        <p:guide orient="horz" pos="3061"/>
        <p:guide orient="horz" pos="3742"/>
        <p:guide orient="horz" pos="2336"/>
        <p:guide orient="horz" pos="347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619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619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C602D75-5FED-430E-AA6A-635E0F25064E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619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619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4C643CC-A6FA-4901-A87B-D28A642A0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050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619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619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42E80D4-0D88-4E0D-B6D0-AD9F4FC83AE1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73550" y="887413"/>
            <a:ext cx="168751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023462" y="3416538"/>
            <a:ext cx="8187690" cy="2795350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619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619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CF19E7C-67B2-48A3-B1BF-5049C2AA5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296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509255" rtl="0" eaLnBrk="1" latinLnBrk="0" hangingPunct="1">
      <a:defRPr sz="668" kern="1200">
        <a:solidFill>
          <a:schemeClr val="tx1"/>
        </a:solidFill>
        <a:latin typeface="+mn-lt"/>
        <a:ea typeface="+mn-ea"/>
        <a:cs typeface="+mn-cs"/>
      </a:defRPr>
    </a:lvl1pPr>
    <a:lvl2pPr marL="254627" algn="l" defTabSz="509255" rtl="0" eaLnBrk="1" latinLnBrk="0" hangingPunct="1">
      <a:defRPr sz="668" kern="1200">
        <a:solidFill>
          <a:schemeClr val="tx1"/>
        </a:solidFill>
        <a:latin typeface="+mn-lt"/>
        <a:ea typeface="+mn-ea"/>
        <a:cs typeface="+mn-cs"/>
      </a:defRPr>
    </a:lvl2pPr>
    <a:lvl3pPr marL="509255" algn="l" defTabSz="509255" rtl="0" eaLnBrk="1" latinLnBrk="0" hangingPunct="1">
      <a:defRPr sz="668" kern="1200">
        <a:solidFill>
          <a:schemeClr val="tx1"/>
        </a:solidFill>
        <a:latin typeface="+mn-lt"/>
        <a:ea typeface="+mn-ea"/>
        <a:cs typeface="+mn-cs"/>
      </a:defRPr>
    </a:lvl3pPr>
    <a:lvl4pPr marL="763882" algn="l" defTabSz="509255" rtl="0" eaLnBrk="1" latinLnBrk="0" hangingPunct="1">
      <a:defRPr sz="668" kern="1200">
        <a:solidFill>
          <a:schemeClr val="tx1"/>
        </a:solidFill>
        <a:latin typeface="+mn-lt"/>
        <a:ea typeface="+mn-ea"/>
        <a:cs typeface="+mn-cs"/>
      </a:defRPr>
    </a:lvl4pPr>
    <a:lvl5pPr marL="1018510" algn="l" defTabSz="509255" rtl="0" eaLnBrk="1" latinLnBrk="0" hangingPunct="1">
      <a:defRPr sz="668" kern="1200">
        <a:solidFill>
          <a:schemeClr val="tx1"/>
        </a:solidFill>
        <a:latin typeface="+mn-lt"/>
        <a:ea typeface="+mn-ea"/>
        <a:cs typeface="+mn-cs"/>
      </a:defRPr>
    </a:lvl5pPr>
    <a:lvl6pPr marL="1273137" algn="l" defTabSz="509255" rtl="0" eaLnBrk="1" latinLnBrk="0" hangingPunct="1">
      <a:defRPr sz="668" kern="1200">
        <a:solidFill>
          <a:schemeClr val="tx1"/>
        </a:solidFill>
        <a:latin typeface="+mn-lt"/>
        <a:ea typeface="+mn-ea"/>
        <a:cs typeface="+mn-cs"/>
      </a:defRPr>
    </a:lvl6pPr>
    <a:lvl7pPr marL="1527765" algn="l" defTabSz="509255" rtl="0" eaLnBrk="1" latinLnBrk="0" hangingPunct="1">
      <a:defRPr sz="668" kern="1200">
        <a:solidFill>
          <a:schemeClr val="tx1"/>
        </a:solidFill>
        <a:latin typeface="+mn-lt"/>
        <a:ea typeface="+mn-ea"/>
        <a:cs typeface="+mn-cs"/>
      </a:defRPr>
    </a:lvl7pPr>
    <a:lvl8pPr marL="1782393" algn="l" defTabSz="509255" rtl="0" eaLnBrk="1" latinLnBrk="0" hangingPunct="1">
      <a:defRPr sz="668" kern="1200">
        <a:solidFill>
          <a:schemeClr val="tx1"/>
        </a:solidFill>
        <a:latin typeface="+mn-lt"/>
        <a:ea typeface="+mn-ea"/>
        <a:cs typeface="+mn-cs"/>
      </a:defRPr>
    </a:lvl8pPr>
    <a:lvl9pPr marL="2037020" algn="l" defTabSz="509255" rtl="0" eaLnBrk="1" latinLnBrk="0" hangingPunct="1">
      <a:defRPr sz="66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273550" y="887413"/>
            <a:ext cx="1687513" cy="2395537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45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478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8AF-DE33-4F77-AA41-C480FD2C9C9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0285-2C8C-40D6-A678-F59439ECE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26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2600" y="402483"/>
            <a:ext cx="1148775" cy="640647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276" y="402483"/>
            <a:ext cx="3379728" cy="64064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8AF-DE33-4F77-AA41-C480FD2C9C9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0285-2C8C-40D6-A678-F59439ECE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53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8AF-DE33-4F77-AA41-C480FD2C9C9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0285-2C8C-40D6-A678-F59439ECE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9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01" y="1884671"/>
            <a:ext cx="4595098" cy="3144614"/>
          </a:xfrm>
        </p:spPr>
        <p:txBody>
          <a:bodyPr anchor="b"/>
          <a:lstStyle>
            <a:lvl1pPr>
              <a:defRPr sz="3496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01" y="5059035"/>
            <a:ext cx="4595098" cy="1653678"/>
          </a:xfrm>
        </p:spPr>
        <p:txBody>
          <a:bodyPr/>
          <a:lstStyle>
            <a:lvl1pPr marL="0" indent="0">
              <a:buNone/>
              <a:defRPr sz="1398">
                <a:solidFill>
                  <a:schemeClr val="tx1"/>
                </a:solidFill>
              </a:defRPr>
            </a:lvl1pPr>
            <a:lvl2pPr marL="26636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2pPr>
            <a:lvl3pPr marL="532729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3pPr>
            <a:lvl4pPr marL="79909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4pPr>
            <a:lvl5pPr marL="1065459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5pPr>
            <a:lvl6pPr marL="133182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6pPr>
            <a:lvl7pPr marL="159818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7pPr>
            <a:lvl8pPr marL="1864553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8pPr>
            <a:lvl9pPr marL="213091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8AF-DE33-4F77-AA41-C480FD2C9C9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0285-2C8C-40D6-A678-F59439ECE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276" y="2012414"/>
            <a:ext cx="2264251" cy="479654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23" y="2012414"/>
            <a:ext cx="2264251" cy="479654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8AF-DE33-4F77-AA41-C480FD2C9C9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0285-2C8C-40D6-A678-F59439ECE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7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402484"/>
            <a:ext cx="4595098" cy="14611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71" y="1853171"/>
            <a:ext cx="22538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71" y="2761381"/>
            <a:ext cx="2253845" cy="40615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7123" y="1853171"/>
            <a:ext cx="22649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7123" y="2761381"/>
            <a:ext cx="2264945" cy="40615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8AF-DE33-4F77-AA41-C480FD2C9C9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0285-2C8C-40D6-A678-F59439ECE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84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8AF-DE33-4F77-AA41-C480FD2C9C9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0285-2C8C-40D6-A678-F59439ECE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7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8AF-DE33-4F77-AA41-C480FD2C9C9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0285-2C8C-40D6-A678-F59439ECE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46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945" y="1088455"/>
            <a:ext cx="2697123" cy="5372269"/>
          </a:xfrm>
        </p:spPr>
        <p:txBody>
          <a:bodyPr/>
          <a:lstStyle>
            <a:lvl1pPr>
              <a:defRPr sz="1864"/>
            </a:lvl1pPr>
            <a:lvl2pPr>
              <a:defRPr sz="1631"/>
            </a:lvl2pPr>
            <a:lvl3pPr>
              <a:defRPr sz="1398"/>
            </a:lvl3pPr>
            <a:lvl4pPr>
              <a:defRPr sz="1165"/>
            </a:lvl4pPr>
            <a:lvl5pPr>
              <a:defRPr sz="1165"/>
            </a:lvl5pPr>
            <a:lvl6pPr>
              <a:defRPr sz="1165"/>
            </a:lvl6pPr>
            <a:lvl7pPr>
              <a:defRPr sz="1165"/>
            </a:lvl7pPr>
            <a:lvl8pPr>
              <a:defRPr sz="1165"/>
            </a:lvl8pPr>
            <a:lvl9pPr>
              <a:defRPr sz="11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8AF-DE33-4F77-AA41-C480FD2C9C9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0285-2C8C-40D6-A678-F59439ECE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5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64945" y="1088455"/>
            <a:ext cx="2697123" cy="5372269"/>
          </a:xfrm>
        </p:spPr>
        <p:txBody>
          <a:bodyPr anchor="t"/>
          <a:lstStyle>
            <a:lvl1pPr marL="0" indent="0">
              <a:buNone/>
              <a:defRPr sz="1864"/>
            </a:lvl1pPr>
            <a:lvl2pPr marL="266365" indent="0">
              <a:buNone/>
              <a:defRPr sz="1631"/>
            </a:lvl2pPr>
            <a:lvl3pPr marL="532729" indent="0">
              <a:buNone/>
              <a:defRPr sz="1398"/>
            </a:lvl3pPr>
            <a:lvl4pPr marL="799094" indent="0">
              <a:buNone/>
              <a:defRPr sz="1165"/>
            </a:lvl4pPr>
            <a:lvl5pPr marL="1065459" indent="0">
              <a:buNone/>
              <a:defRPr sz="1165"/>
            </a:lvl5pPr>
            <a:lvl6pPr marL="1331824" indent="0">
              <a:buNone/>
              <a:defRPr sz="1165"/>
            </a:lvl6pPr>
            <a:lvl7pPr marL="1598188" indent="0">
              <a:buNone/>
              <a:defRPr sz="1165"/>
            </a:lvl7pPr>
            <a:lvl8pPr marL="1864553" indent="0">
              <a:buNone/>
              <a:defRPr sz="1165"/>
            </a:lvl8pPr>
            <a:lvl9pPr marL="2130918" indent="0">
              <a:buNone/>
              <a:defRPr sz="116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8AF-DE33-4F77-AA41-C480FD2C9C9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30285-2C8C-40D6-A678-F59439ECE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4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08AF-DE33-4F77-AA41-C480FD2C9C9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30285-2C8C-40D6-A678-F59439ECE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4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jpeg"/><Relationship Id="rId1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19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1.jpeg"/><Relationship Id="rId3" Type="http://schemas.microsoft.com/office/2007/relationships/hdphoto" Target="../media/hdphoto4.wdp"/><Relationship Id="rId7" Type="http://schemas.openxmlformats.org/officeDocument/2006/relationships/image" Target="../media/image26.png"/><Relationship Id="rId12" Type="http://schemas.openxmlformats.org/officeDocument/2006/relationships/image" Target="../media/image3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29.jpeg"/><Relationship Id="rId5" Type="http://schemas.openxmlformats.org/officeDocument/2006/relationships/image" Target="../media/image24.jpe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5.jpeg"/><Relationship Id="rId21" Type="http://schemas.openxmlformats.org/officeDocument/2006/relationships/image" Target="../media/image42.gif"/><Relationship Id="rId42" Type="http://schemas.openxmlformats.org/officeDocument/2006/relationships/hyperlink" Target="http://www.matrixengineer.com/images/ClientLogos/innophos-logo_na.gif" TargetMode="External"/><Relationship Id="rId47" Type="http://schemas.openxmlformats.org/officeDocument/2006/relationships/image" Target="../media/image60.jpeg"/><Relationship Id="rId63" Type="http://schemas.openxmlformats.org/officeDocument/2006/relationships/image" Target="../media/image70.png"/><Relationship Id="rId68" Type="http://schemas.openxmlformats.org/officeDocument/2006/relationships/image" Target="../media/image73.jpeg"/><Relationship Id="rId84" Type="http://schemas.openxmlformats.org/officeDocument/2006/relationships/image" Target="../media/image83.jpeg"/><Relationship Id="rId89" Type="http://schemas.openxmlformats.org/officeDocument/2006/relationships/image" Target="../media/image88.jpeg"/><Relationship Id="rId112" Type="http://schemas.openxmlformats.org/officeDocument/2006/relationships/image" Target="../media/image108.png"/><Relationship Id="rId2" Type="http://schemas.openxmlformats.org/officeDocument/2006/relationships/hyperlink" Target="http://www.setexasrecord.com/content/img/f210875/SZ200_total_logo.jpg" TargetMode="External"/><Relationship Id="rId16" Type="http://schemas.openxmlformats.org/officeDocument/2006/relationships/hyperlink" Target="http://wp.itnewsinfo.com/wp/apc6/apc_logo.jpg" TargetMode="External"/><Relationship Id="rId29" Type="http://schemas.openxmlformats.org/officeDocument/2006/relationships/image" Target="../media/image47.jpeg"/><Relationship Id="rId107" Type="http://schemas.openxmlformats.org/officeDocument/2006/relationships/hyperlink" Target="http://www.finaperf.com/images/logos/240x180/saint-gobain.jpeg" TargetMode="External"/><Relationship Id="rId11" Type="http://schemas.openxmlformats.org/officeDocument/2006/relationships/image" Target="../media/image36.jpeg"/><Relationship Id="rId24" Type="http://schemas.openxmlformats.org/officeDocument/2006/relationships/image" Target="../media/image44.jpeg"/><Relationship Id="rId32" Type="http://schemas.openxmlformats.org/officeDocument/2006/relationships/hyperlink" Target="http://www.lookeo.fr/logos/bosh_logo.jpg" TargetMode="External"/><Relationship Id="rId37" Type="http://schemas.openxmlformats.org/officeDocument/2006/relationships/image" Target="../media/image53.jpeg"/><Relationship Id="rId40" Type="http://schemas.openxmlformats.org/officeDocument/2006/relationships/hyperlink" Target="http://www.advancedhire.com/images/huntsman_logo.jpg" TargetMode="External"/><Relationship Id="rId45" Type="http://schemas.openxmlformats.org/officeDocument/2006/relationships/image" Target="../media/image59.png"/><Relationship Id="rId53" Type="http://schemas.openxmlformats.org/officeDocument/2006/relationships/hyperlink" Target="http://upload.wikimedia.org/wikipedia/fr/thumb/b/bf/STG25667.gif/280px-STG25667.gif" TargetMode="External"/><Relationship Id="rId58" Type="http://schemas.openxmlformats.org/officeDocument/2006/relationships/image" Target="../media/image67.jpeg"/><Relationship Id="rId66" Type="http://schemas.openxmlformats.org/officeDocument/2006/relationships/image" Target="../media/image72.jpeg"/><Relationship Id="rId74" Type="http://schemas.openxmlformats.org/officeDocument/2006/relationships/hyperlink" Target="http://s2.e-monsite.com/2010/03/30/04/resize_120_120/Logo-SOFIPROTEOL-JPG.jpg" TargetMode="External"/><Relationship Id="rId79" Type="http://schemas.openxmlformats.org/officeDocument/2006/relationships/image" Target="../media/image79.jpeg"/><Relationship Id="rId87" Type="http://schemas.openxmlformats.org/officeDocument/2006/relationships/image" Target="../media/image86.jpeg"/><Relationship Id="rId102" Type="http://schemas.openxmlformats.org/officeDocument/2006/relationships/hyperlink" Target="https://www.ticona-photos.com/sites/PhotoDB/PL/_w/Celanese%20Logo_tif.jpg" TargetMode="External"/><Relationship Id="rId110" Type="http://schemas.openxmlformats.org/officeDocument/2006/relationships/image" Target="../media/image106.png"/><Relationship Id="rId5" Type="http://schemas.openxmlformats.org/officeDocument/2006/relationships/image" Target="../media/image33.jpeg"/><Relationship Id="rId61" Type="http://schemas.openxmlformats.org/officeDocument/2006/relationships/hyperlink" Target="http://edspumps.com/UploadMediaFiles/image/DOW%20CHEMICAL%20LOGO%20-01.jpg" TargetMode="External"/><Relationship Id="rId82" Type="http://schemas.openxmlformats.org/officeDocument/2006/relationships/image" Target="../media/image81.jpeg"/><Relationship Id="rId90" Type="http://schemas.openxmlformats.org/officeDocument/2006/relationships/image" Target="../media/image89.png"/><Relationship Id="rId95" Type="http://schemas.openxmlformats.org/officeDocument/2006/relationships/image" Target="../media/image94.jpeg"/><Relationship Id="rId19" Type="http://schemas.openxmlformats.org/officeDocument/2006/relationships/image" Target="../media/image40.jpeg"/><Relationship Id="rId14" Type="http://schemas.openxmlformats.org/officeDocument/2006/relationships/hyperlink" Target="http://www.clevelandsports.org/ASSETS/19D28ED89EE745759C3A9C5528D35171/ArcelorMittal%20Logo.jpg" TargetMode="External"/><Relationship Id="rId22" Type="http://schemas.openxmlformats.org/officeDocument/2006/relationships/image" Target="../media/image43.jpeg"/><Relationship Id="rId27" Type="http://schemas.openxmlformats.org/officeDocument/2006/relationships/image" Target="../media/image46.jpeg"/><Relationship Id="rId30" Type="http://schemas.openxmlformats.org/officeDocument/2006/relationships/image" Target="../media/image48.jpeg"/><Relationship Id="rId35" Type="http://schemas.openxmlformats.org/officeDocument/2006/relationships/image" Target="../media/image52.png"/><Relationship Id="rId43" Type="http://schemas.openxmlformats.org/officeDocument/2006/relationships/image" Target="../media/image57.jpeg"/><Relationship Id="rId48" Type="http://schemas.openxmlformats.org/officeDocument/2006/relationships/image" Target="../media/image61.gif"/><Relationship Id="rId56" Type="http://schemas.openxmlformats.org/officeDocument/2006/relationships/image" Target="../media/image66.jpeg"/><Relationship Id="rId64" Type="http://schemas.openxmlformats.org/officeDocument/2006/relationships/image" Target="../media/image71.gif"/><Relationship Id="rId69" Type="http://schemas.openxmlformats.org/officeDocument/2006/relationships/hyperlink" Target="http://img.aujourdhuilachine.com/media/photo/Esther/Economie/schneiderelectric_logo.jpg" TargetMode="External"/><Relationship Id="rId77" Type="http://schemas.openxmlformats.org/officeDocument/2006/relationships/image" Target="../media/image78.jpeg"/><Relationship Id="rId100" Type="http://schemas.openxmlformats.org/officeDocument/2006/relationships/image" Target="../media/image99.jpeg"/><Relationship Id="rId105" Type="http://schemas.openxmlformats.org/officeDocument/2006/relationships/image" Target="../media/image102.jpeg"/><Relationship Id="rId113" Type="http://schemas.openxmlformats.org/officeDocument/2006/relationships/image" Target="../media/image109.png"/><Relationship Id="rId8" Type="http://schemas.openxmlformats.org/officeDocument/2006/relationships/hyperlink" Target="http://www.unep.org/tunza/Portals/20/Bayer-Logo.png" TargetMode="External"/><Relationship Id="rId51" Type="http://schemas.openxmlformats.org/officeDocument/2006/relationships/image" Target="../media/image63.jpeg"/><Relationship Id="rId72" Type="http://schemas.openxmlformats.org/officeDocument/2006/relationships/image" Target="../media/image75.jpeg"/><Relationship Id="rId80" Type="http://schemas.openxmlformats.org/officeDocument/2006/relationships/hyperlink" Target="http://www.pharmacy.nus.edu.sg/snw08/waters.jpg" TargetMode="External"/><Relationship Id="rId85" Type="http://schemas.openxmlformats.org/officeDocument/2006/relationships/image" Target="../media/image84.jpeg"/><Relationship Id="rId93" Type="http://schemas.openxmlformats.org/officeDocument/2006/relationships/image" Target="../media/image92.jpeg"/><Relationship Id="rId98" Type="http://schemas.openxmlformats.org/officeDocument/2006/relationships/image" Target="../media/image97.jpeg"/><Relationship Id="rId3" Type="http://schemas.openxmlformats.org/officeDocument/2006/relationships/image" Target="../media/image32.jpeg"/><Relationship Id="rId12" Type="http://schemas.openxmlformats.org/officeDocument/2006/relationships/hyperlink" Target="http://www.smartglass.com/upload/AGC_Flat_Glass_Europe_Small_Logo2.gif" TargetMode="External"/><Relationship Id="rId17" Type="http://schemas.openxmlformats.org/officeDocument/2006/relationships/image" Target="../media/image39.jpeg"/><Relationship Id="rId25" Type="http://schemas.openxmlformats.org/officeDocument/2006/relationships/hyperlink" Target="http://www.wtc-lyon.com/fr/membres/IMAGES/ANNUAIRE/mid_1199723908_logo-ciba-quadri-2007-hd2.JPG" TargetMode="External"/><Relationship Id="rId33" Type="http://schemas.openxmlformats.org/officeDocument/2006/relationships/image" Target="../media/image50.jpeg"/><Relationship Id="rId38" Type="http://schemas.openxmlformats.org/officeDocument/2006/relationships/image" Target="../media/image54.jpeg"/><Relationship Id="rId46" Type="http://schemas.openxmlformats.org/officeDocument/2006/relationships/hyperlink" Target="http://lanxess.jp/images/lanxess-logo.gif" TargetMode="External"/><Relationship Id="rId59" Type="http://schemas.openxmlformats.org/officeDocument/2006/relationships/hyperlink" Target="http://pcilimited.com/DuPont-Oval.jpg" TargetMode="External"/><Relationship Id="rId67" Type="http://schemas.openxmlformats.org/officeDocument/2006/relationships/hyperlink" Target="http://www.antya.com/upload/4/Shasun-Logo.gif" TargetMode="External"/><Relationship Id="rId103" Type="http://schemas.openxmlformats.org/officeDocument/2006/relationships/image" Target="../media/image101.jpeg"/><Relationship Id="rId108" Type="http://schemas.openxmlformats.org/officeDocument/2006/relationships/image" Target="../media/image104.jpeg"/><Relationship Id="rId20" Type="http://schemas.openxmlformats.org/officeDocument/2006/relationships/image" Target="../media/image41.jpeg"/><Relationship Id="rId41" Type="http://schemas.openxmlformats.org/officeDocument/2006/relationships/image" Target="../media/image56.jpeg"/><Relationship Id="rId54" Type="http://schemas.openxmlformats.org/officeDocument/2006/relationships/image" Target="../media/image65.jpeg"/><Relationship Id="rId62" Type="http://schemas.openxmlformats.org/officeDocument/2006/relationships/image" Target="../media/image69.jpeg"/><Relationship Id="rId70" Type="http://schemas.openxmlformats.org/officeDocument/2006/relationships/image" Target="../media/image74.jpeg"/><Relationship Id="rId75" Type="http://schemas.openxmlformats.org/officeDocument/2006/relationships/image" Target="../media/image77.jpeg"/><Relationship Id="rId83" Type="http://schemas.openxmlformats.org/officeDocument/2006/relationships/image" Target="../media/image82.png"/><Relationship Id="rId88" Type="http://schemas.openxmlformats.org/officeDocument/2006/relationships/image" Target="../media/image87.jpeg"/><Relationship Id="rId91" Type="http://schemas.openxmlformats.org/officeDocument/2006/relationships/image" Target="../media/image90.png"/><Relationship Id="rId96" Type="http://schemas.openxmlformats.org/officeDocument/2006/relationships/image" Target="../media/image95.png"/><Relationship Id="rId111" Type="http://schemas.openxmlformats.org/officeDocument/2006/relationships/image" Target="../media/image10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rrd-preparation.com/optimise/logo_bluestar_silicones.jpg150x41.jpg" TargetMode="External"/><Relationship Id="rId15" Type="http://schemas.openxmlformats.org/officeDocument/2006/relationships/image" Target="../media/image38.jpeg"/><Relationship Id="rId23" Type="http://schemas.openxmlformats.org/officeDocument/2006/relationships/hyperlink" Target="http://www.zipleaf.ca/resource:shared_gif_listing:ca_241730-logo.gif" TargetMode="External"/><Relationship Id="rId28" Type="http://schemas.openxmlformats.org/officeDocument/2006/relationships/hyperlink" Target="http://www.crunchvictims.com/wp-content/uploads/2009/02/clariant_logo.png" TargetMode="External"/><Relationship Id="rId36" Type="http://schemas.openxmlformats.org/officeDocument/2006/relationships/hyperlink" Target="http://www.pliolite.com/NET/img/upload/886_logo_eliokem.gif" TargetMode="External"/><Relationship Id="rId49" Type="http://schemas.openxmlformats.org/officeDocument/2006/relationships/image" Target="../media/image62.jpeg"/><Relationship Id="rId57" Type="http://schemas.openxmlformats.org/officeDocument/2006/relationships/hyperlink" Target="http://www.mediacoaching.com/medias/images/nexans-logo.jpg" TargetMode="External"/><Relationship Id="rId106" Type="http://schemas.openxmlformats.org/officeDocument/2006/relationships/image" Target="../media/image103.jpeg"/><Relationship Id="rId114" Type="http://schemas.openxmlformats.org/officeDocument/2006/relationships/image" Target="../media/image110.png"/><Relationship Id="rId10" Type="http://schemas.openxmlformats.org/officeDocument/2006/relationships/hyperlink" Target="http://www.ascouncil.org/images/Bayer%20-%20NEW_Stacked_Logo.jpg" TargetMode="External"/><Relationship Id="rId31" Type="http://schemas.openxmlformats.org/officeDocument/2006/relationships/image" Target="../media/image49.png"/><Relationship Id="rId44" Type="http://schemas.openxmlformats.org/officeDocument/2006/relationships/image" Target="../media/image58.jpeg"/><Relationship Id="rId52" Type="http://schemas.openxmlformats.org/officeDocument/2006/relationships/image" Target="../media/image64.png"/><Relationship Id="rId60" Type="http://schemas.openxmlformats.org/officeDocument/2006/relationships/image" Target="../media/image68.jpeg"/><Relationship Id="rId65" Type="http://schemas.openxmlformats.org/officeDocument/2006/relationships/hyperlink" Target="http://impascience.eu/bioencapsulation/MScT2008/images_logo/seppic.jpg" TargetMode="External"/><Relationship Id="rId73" Type="http://schemas.openxmlformats.org/officeDocument/2006/relationships/image" Target="../media/image76.gif"/><Relationship Id="rId78" Type="http://schemas.openxmlformats.org/officeDocument/2006/relationships/hyperlink" Target="http://www.ibtimes.com/data/blogs_editor/crunchvictims/Ticona-Logo.gif" TargetMode="External"/><Relationship Id="rId81" Type="http://schemas.openxmlformats.org/officeDocument/2006/relationships/image" Target="../media/image80.jpeg"/><Relationship Id="rId86" Type="http://schemas.openxmlformats.org/officeDocument/2006/relationships/image" Target="../media/image85.png"/><Relationship Id="rId94" Type="http://schemas.openxmlformats.org/officeDocument/2006/relationships/image" Target="../media/image93.jpeg"/><Relationship Id="rId99" Type="http://schemas.openxmlformats.org/officeDocument/2006/relationships/image" Target="../media/image98.jpeg"/><Relationship Id="rId101" Type="http://schemas.openxmlformats.org/officeDocument/2006/relationships/image" Target="../media/image100.jpeg"/><Relationship Id="rId4" Type="http://schemas.openxmlformats.org/officeDocument/2006/relationships/hyperlink" Target="http://cinpar.web.ua.pt/EN/imgs/logoBASF.JPG" TargetMode="External"/><Relationship Id="rId9" Type="http://schemas.openxmlformats.org/officeDocument/2006/relationships/image" Target="../media/image35.jpeg"/><Relationship Id="rId13" Type="http://schemas.openxmlformats.org/officeDocument/2006/relationships/image" Target="../media/image37.jpeg"/><Relationship Id="rId18" Type="http://schemas.openxmlformats.org/officeDocument/2006/relationships/hyperlink" Target="http://www.hotstocked.com/articles-img/small/4abb_logo.png" TargetMode="External"/><Relationship Id="rId39" Type="http://schemas.openxmlformats.org/officeDocument/2006/relationships/image" Target="../media/image55.png"/><Relationship Id="rId109" Type="http://schemas.openxmlformats.org/officeDocument/2006/relationships/image" Target="../media/image105.jpeg"/><Relationship Id="rId34" Type="http://schemas.openxmlformats.org/officeDocument/2006/relationships/image" Target="../media/image51.jpeg"/><Relationship Id="rId50" Type="http://schemas.openxmlformats.org/officeDocument/2006/relationships/hyperlink" Target="http://cci.compiegne-equestre.com/files/pictures/partners/partner_logo_novance.png" TargetMode="External"/><Relationship Id="rId55" Type="http://schemas.openxmlformats.org/officeDocument/2006/relationships/hyperlink" Target="http://www.pressreleasefinder.com/logos/MomentiveLogoPRF.gif" TargetMode="External"/><Relationship Id="rId76" Type="http://schemas.openxmlformats.org/officeDocument/2006/relationships/hyperlink" Target="http://www.stepstone.be/upload_BE/logo/U/logoUmicore_9208BEN.gif" TargetMode="External"/><Relationship Id="rId97" Type="http://schemas.openxmlformats.org/officeDocument/2006/relationships/image" Target="../media/image96.gif"/><Relationship Id="rId104" Type="http://schemas.openxmlformats.org/officeDocument/2006/relationships/hyperlink" Target="http://www.bioresearchonline.com/crlive/files/thumbnails/cc815612-5927-40b4-95e2-f7624a12d98b/Novasep-logo.jpg" TargetMode="External"/><Relationship Id="rId7" Type="http://schemas.openxmlformats.org/officeDocument/2006/relationships/image" Target="../media/image34.jpeg"/><Relationship Id="rId71" Type="http://schemas.openxmlformats.org/officeDocument/2006/relationships/hyperlink" Target="http://www.seeklogo.com/images/R/Rohm_and_Haas-logo-554B806540-seeklogo.com.gif" TargetMode="External"/><Relationship Id="rId92" Type="http://schemas.openxmlformats.org/officeDocument/2006/relationships/image" Target="../media/image9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2E6396DD-95C6-4987-A81E-85B21D63309B}"/>
              </a:ext>
            </a:extLst>
          </p:cNvPr>
          <p:cNvSpPr/>
          <p:nvPr/>
        </p:nvSpPr>
        <p:spPr>
          <a:xfrm flipV="1">
            <a:off x="997886" y="1322141"/>
            <a:ext cx="3331877" cy="3035792"/>
          </a:xfrm>
          <a:custGeom>
            <a:avLst/>
            <a:gdLst>
              <a:gd name="connsiteX0" fmla="*/ 1578379 w 3319499"/>
              <a:gd name="connsiteY0" fmla="*/ 247174 h 3156758"/>
              <a:gd name="connsiteX1" fmla="*/ 247174 w 3319499"/>
              <a:gd name="connsiteY1" fmla="*/ 1578379 h 3156758"/>
              <a:gd name="connsiteX2" fmla="*/ 1578379 w 3319499"/>
              <a:gd name="connsiteY2" fmla="*/ 2909584 h 3156758"/>
              <a:gd name="connsiteX3" fmla="*/ 2882539 w 3319499"/>
              <a:gd name="connsiteY3" fmla="*/ 1846663 h 3156758"/>
              <a:gd name="connsiteX4" fmla="*/ 2889764 w 3319499"/>
              <a:gd name="connsiteY4" fmla="*/ 1799323 h 3156758"/>
              <a:gd name="connsiteX5" fmla="*/ 3027821 w 3319499"/>
              <a:gd name="connsiteY5" fmla="*/ 1799323 h 3156758"/>
              <a:gd name="connsiteX6" fmla="*/ 2737458 w 3319499"/>
              <a:gd name="connsiteY6" fmla="*/ 1412404 h 3156758"/>
              <a:gd name="connsiteX7" fmla="*/ 2898153 w 3319499"/>
              <a:gd name="connsiteY7" fmla="*/ 1412404 h 3156758"/>
              <a:gd name="connsiteX8" fmla="*/ 2882539 w 3319499"/>
              <a:gd name="connsiteY8" fmla="*/ 1310095 h 3156758"/>
              <a:gd name="connsiteX9" fmla="*/ 1578379 w 3319499"/>
              <a:gd name="connsiteY9" fmla="*/ 247174 h 3156758"/>
              <a:gd name="connsiteX10" fmla="*/ 1578379 w 3319499"/>
              <a:gd name="connsiteY10" fmla="*/ 0 h 3156758"/>
              <a:gd name="connsiteX11" fmla="*/ 3126633 w 3319499"/>
              <a:gd name="connsiteY11" fmla="*/ 1269924 h 3156758"/>
              <a:gd name="connsiteX12" fmla="*/ 3147923 w 3319499"/>
              <a:gd name="connsiteY12" fmla="*/ 1412404 h 3156758"/>
              <a:gd name="connsiteX13" fmla="*/ 3319499 w 3319499"/>
              <a:gd name="connsiteY13" fmla="*/ 1412404 h 3156758"/>
              <a:gd name="connsiteX14" fmla="*/ 3029136 w 3319499"/>
              <a:gd name="connsiteY14" fmla="*/ 1799323 h 3156758"/>
              <a:gd name="connsiteX15" fmla="*/ 3139519 w 3319499"/>
              <a:gd name="connsiteY15" fmla="*/ 1799323 h 3156758"/>
              <a:gd name="connsiteX16" fmla="*/ 3124691 w 3319499"/>
              <a:gd name="connsiteY16" fmla="*/ 1896478 h 3156758"/>
              <a:gd name="connsiteX17" fmla="*/ 1578379 w 3319499"/>
              <a:gd name="connsiteY17" fmla="*/ 3156758 h 3156758"/>
              <a:gd name="connsiteX18" fmla="*/ 0 w 3319499"/>
              <a:gd name="connsiteY18" fmla="*/ 1578379 h 3156758"/>
              <a:gd name="connsiteX19" fmla="*/ 1578379 w 3319499"/>
              <a:gd name="connsiteY19" fmla="*/ 0 h 315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319499" h="3156758">
                <a:moveTo>
                  <a:pt x="1578379" y="247174"/>
                </a:moveTo>
                <a:cubicBezTo>
                  <a:pt x="843175" y="247174"/>
                  <a:pt x="247174" y="843175"/>
                  <a:pt x="247174" y="1578379"/>
                </a:cubicBezTo>
                <a:cubicBezTo>
                  <a:pt x="247174" y="2313583"/>
                  <a:pt x="843175" y="2909584"/>
                  <a:pt x="1578379" y="2909584"/>
                </a:cubicBezTo>
                <a:cubicBezTo>
                  <a:pt x="2221682" y="2909584"/>
                  <a:pt x="2758409" y="2453271"/>
                  <a:pt x="2882539" y="1846663"/>
                </a:cubicBezTo>
                <a:lnTo>
                  <a:pt x="2889764" y="1799323"/>
                </a:lnTo>
                <a:lnTo>
                  <a:pt x="3027821" y="1799323"/>
                </a:lnTo>
                <a:lnTo>
                  <a:pt x="2737458" y="1412404"/>
                </a:lnTo>
                <a:lnTo>
                  <a:pt x="2898153" y="1412404"/>
                </a:lnTo>
                <a:lnTo>
                  <a:pt x="2882539" y="1310095"/>
                </a:lnTo>
                <a:cubicBezTo>
                  <a:pt x="2758409" y="703487"/>
                  <a:pt x="2221682" y="247174"/>
                  <a:pt x="1578379" y="247174"/>
                </a:cubicBezTo>
                <a:close/>
                <a:moveTo>
                  <a:pt x="1578379" y="0"/>
                </a:moveTo>
                <a:cubicBezTo>
                  <a:pt x="2344535" y="0"/>
                  <a:pt x="2983192" y="545881"/>
                  <a:pt x="3126633" y="1269924"/>
                </a:cubicBezTo>
                <a:lnTo>
                  <a:pt x="3147923" y="1412404"/>
                </a:lnTo>
                <a:lnTo>
                  <a:pt x="3319499" y="1412404"/>
                </a:lnTo>
                <a:lnTo>
                  <a:pt x="3029136" y="1799323"/>
                </a:lnTo>
                <a:lnTo>
                  <a:pt x="3139519" y="1799323"/>
                </a:lnTo>
                <a:lnTo>
                  <a:pt x="3124691" y="1896478"/>
                </a:lnTo>
                <a:cubicBezTo>
                  <a:pt x="2977513" y="2615719"/>
                  <a:pt x="2341129" y="3156758"/>
                  <a:pt x="1578379" y="3156758"/>
                </a:cubicBezTo>
                <a:cubicBezTo>
                  <a:pt x="706664" y="3156758"/>
                  <a:pt x="0" y="2450094"/>
                  <a:pt x="0" y="1578379"/>
                </a:cubicBezTo>
                <a:cubicBezTo>
                  <a:pt x="0" y="706664"/>
                  <a:pt x="706664" y="0"/>
                  <a:pt x="1578379" y="0"/>
                </a:cubicBezTo>
                <a:close/>
              </a:path>
            </a:pathLst>
          </a:custGeom>
          <a:solidFill>
            <a:srgbClr val="FFFFFF"/>
          </a:solidFill>
          <a:ln w="12700">
            <a:solidFill>
              <a:srgbClr val="2889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矩形 32"/>
          <p:cNvSpPr/>
          <p:nvPr/>
        </p:nvSpPr>
        <p:spPr>
          <a:xfrm>
            <a:off x="-10387" y="5645087"/>
            <a:ext cx="5341448" cy="19177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56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A1161E26-030C-461B-A5B6-EBE0F47602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135" y="1278017"/>
            <a:ext cx="396000" cy="396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C40860-6336-4D4D-8CCF-C70DE80F7D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40" y="3034027"/>
            <a:ext cx="396000" cy="396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F63B607-C2FB-431F-980F-13EF652E6B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29" y="2162697"/>
            <a:ext cx="396000" cy="396000"/>
          </a:xfrm>
          <a:prstGeom prst="rect">
            <a:avLst/>
          </a:prstGeom>
        </p:spPr>
      </p:pic>
      <p:pic>
        <p:nvPicPr>
          <p:cNvPr id="2053" name="Picture 2052">
            <a:extLst>
              <a:ext uri="{FF2B5EF4-FFF2-40B4-BE49-F238E27FC236}">
                <a16:creationId xmlns:a16="http://schemas.microsoft.com/office/drawing/2014/main" id="{84AAF2B6-319D-4BF8-9718-89571EEC34F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084" y="3366895"/>
            <a:ext cx="396000" cy="396000"/>
          </a:xfrm>
          <a:prstGeom prst="rect">
            <a:avLst/>
          </a:prstGeom>
        </p:spPr>
      </p:pic>
      <p:pic>
        <p:nvPicPr>
          <p:cNvPr id="2055" name="Picture 2054">
            <a:extLst>
              <a:ext uri="{FF2B5EF4-FFF2-40B4-BE49-F238E27FC236}">
                <a16:creationId xmlns:a16="http://schemas.microsoft.com/office/drawing/2014/main" id="{F17E716B-BD4C-4CB7-B706-4E6C13340F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408" y="1964697"/>
            <a:ext cx="396000" cy="396000"/>
          </a:xfrm>
          <a:prstGeom prst="rect">
            <a:avLst/>
          </a:prstGeom>
        </p:spPr>
      </p:pic>
      <p:pic>
        <p:nvPicPr>
          <p:cNvPr id="2057" name="Picture 2056">
            <a:extLst>
              <a:ext uri="{FF2B5EF4-FFF2-40B4-BE49-F238E27FC236}">
                <a16:creationId xmlns:a16="http://schemas.microsoft.com/office/drawing/2014/main" id="{8EADA839-60F4-46E2-AF3C-CA46D6D3936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875" y="3845677"/>
            <a:ext cx="396000" cy="396000"/>
          </a:xfrm>
          <a:prstGeom prst="rect">
            <a:avLst/>
          </a:prstGeom>
        </p:spPr>
      </p:pic>
      <p:pic>
        <p:nvPicPr>
          <p:cNvPr id="2059" name="Picture 2058">
            <a:extLst>
              <a:ext uri="{FF2B5EF4-FFF2-40B4-BE49-F238E27FC236}">
                <a16:creationId xmlns:a16="http://schemas.microsoft.com/office/drawing/2014/main" id="{8BE8047B-82FB-4698-B45D-0F30D8107C7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012" y="2021232"/>
            <a:ext cx="16652" cy="16652"/>
          </a:xfrm>
          <a:prstGeom prst="rect">
            <a:avLst/>
          </a:prstGeom>
        </p:spPr>
      </p:pic>
      <p:pic>
        <p:nvPicPr>
          <p:cNvPr id="2061" name="Picture 2060">
            <a:extLst>
              <a:ext uri="{FF2B5EF4-FFF2-40B4-BE49-F238E27FC236}">
                <a16:creationId xmlns:a16="http://schemas.microsoft.com/office/drawing/2014/main" id="{86C77EBF-A611-4DD3-84BF-AD017B703E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904" y="1457937"/>
            <a:ext cx="549927" cy="549927"/>
          </a:xfrm>
          <a:prstGeom prst="rect">
            <a:avLst/>
          </a:prstGeom>
        </p:spPr>
      </p:pic>
      <p:pic>
        <p:nvPicPr>
          <p:cNvPr id="2063" name="Picture 2062">
            <a:extLst>
              <a:ext uri="{FF2B5EF4-FFF2-40B4-BE49-F238E27FC236}">
                <a16:creationId xmlns:a16="http://schemas.microsoft.com/office/drawing/2014/main" id="{C75F9AAE-4961-409E-8C10-F2222BF8893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409" y="1517397"/>
            <a:ext cx="396000" cy="396000"/>
          </a:xfrm>
          <a:prstGeom prst="rect">
            <a:avLst/>
          </a:prstGeom>
        </p:spPr>
      </p:pic>
      <p:pic>
        <p:nvPicPr>
          <p:cNvPr id="2065" name="Picture 2064">
            <a:extLst>
              <a:ext uri="{FF2B5EF4-FFF2-40B4-BE49-F238E27FC236}">
                <a16:creationId xmlns:a16="http://schemas.microsoft.com/office/drawing/2014/main" id="{DE394D7F-FF09-4668-9440-F895B2C9C82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258" y="3801703"/>
            <a:ext cx="438033" cy="438033"/>
          </a:xfrm>
          <a:prstGeom prst="rect">
            <a:avLst/>
          </a:prstGeom>
        </p:spPr>
      </p:pic>
      <p:pic>
        <p:nvPicPr>
          <p:cNvPr id="2067" name="Picture 2066">
            <a:extLst>
              <a:ext uri="{FF2B5EF4-FFF2-40B4-BE49-F238E27FC236}">
                <a16:creationId xmlns:a16="http://schemas.microsoft.com/office/drawing/2014/main" id="{19FBE7D1-00D2-4EAD-979A-C53F2DE7C212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386" y="4110082"/>
            <a:ext cx="396000" cy="396000"/>
          </a:xfrm>
          <a:prstGeom prst="rect">
            <a:avLst/>
          </a:prstGeom>
        </p:spPr>
      </p:pic>
      <p:sp>
        <p:nvSpPr>
          <p:cNvPr id="31" name="矩形 1026">
            <a:extLst>
              <a:ext uri="{FF2B5EF4-FFF2-40B4-BE49-F238E27FC236}">
                <a16:creationId xmlns:a16="http://schemas.microsoft.com/office/drawing/2014/main" id="{4F2385D6-4D39-49AC-8C20-215263486FE5}"/>
              </a:ext>
            </a:extLst>
          </p:cNvPr>
          <p:cNvSpPr/>
          <p:nvPr/>
        </p:nvSpPr>
        <p:spPr>
          <a:xfrm>
            <a:off x="-10388" y="-2580"/>
            <a:ext cx="5361639" cy="168041"/>
          </a:xfrm>
          <a:prstGeom prst="rect">
            <a:avLst/>
          </a:prstGeom>
          <a:solidFill>
            <a:srgbClr val="E78E3D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en-US" sz="2220" b="1" dirty="0">
              <a:solidFill>
                <a:srgbClr val="187B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" name="矩形 1026"/>
          <p:cNvSpPr/>
          <p:nvPr/>
        </p:nvSpPr>
        <p:spPr>
          <a:xfrm>
            <a:off x="-33988" y="5172640"/>
            <a:ext cx="5385239" cy="27478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en-US" sz="2220" b="1" dirty="0">
              <a:solidFill>
                <a:srgbClr val="187B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220" b="1" dirty="0">
              <a:solidFill>
                <a:srgbClr val="187B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Daydream’s A</a:t>
            </a:r>
            <a:r>
              <a:rPr lang="en-US" altLang="zh-CN" sz="3200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CN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Suite </a:t>
            </a:r>
          </a:p>
          <a:p>
            <a:pPr algn="ctr"/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  <a:p>
            <a:pPr algn="ctr"/>
            <a:endParaRPr lang="en-US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Research to Turnove</a:t>
            </a:r>
            <a:r>
              <a:rPr lang="en-US" altLang="zh-CN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n-US" altLang="zh-CN" sz="2000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996" i="1" dirty="0">
              <a:solidFill>
                <a:srgbClr val="187B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矩形 1026">
            <a:extLst>
              <a:ext uri="{FF2B5EF4-FFF2-40B4-BE49-F238E27FC236}">
                <a16:creationId xmlns:a16="http://schemas.microsoft.com/office/drawing/2014/main" id="{F919C475-DB01-4198-ADDD-70E8D82F94AA}"/>
              </a:ext>
            </a:extLst>
          </p:cNvPr>
          <p:cNvSpPr/>
          <p:nvPr/>
        </p:nvSpPr>
        <p:spPr>
          <a:xfrm flipV="1">
            <a:off x="-10387" y="5108137"/>
            <a:ext cx="5338037" cy="237638"/>
          </a:xfrm>
          <a:prstGeom prst="rect">
            <a:avLst/>
          </a:prstGeom>
          <a:solidFill>
            <a:srgbClr val="E78E3D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en-US" sz="2220" b="1" dirty="0">
              <a:solidFill>
                <a:srgbClr val="187B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7489F579-7DBB-4946-9162-3547E9B89B8F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479" y="308184"/>
            <a:ext cx="1553642" cy="553943"/>
          </a:xfrm>
          <a:prstGeom prst="rect">
            <a:avLst/>
          </a:prstGeom>
        </p:spPr>
      </p:pic>
      <p:pic>
        <p:nvPicPr>
          <p:cNvPr id="728" name="图片 72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7" y="243681"/>
            <a:ext cx="1731468" cy="68294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BA36438-1A2D-4308-A0EE-2D1E83E9E868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colorTemperature colorTemp="59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777" y="2411685"/>
            <a:ext cx="764109" cy="817629"/>
          </a:xfrm>
          <a:prstGeom prst="rect">
            <a:avLst/>
          </a:prstGeom>
        </p:spPr>
      </p:pic>
      <p:sp>
        <p:nvSpPr>
          <p:cNvPr id="37" name="矩形 1026">
            <a:extLst>
              <a:ext uri="{FF2B5EF4-FFF2-40B4-BE49-F238E27FC236}">
                <a16:creationId xmlns:a16="http://schemas.microsoft.com/office/drawing/2014/main" id="{3D96342C-06AA-446E-83C0-87D138072EFE}"/>
              </a:ext>
            </a:extLst>
          </p:cNvPr>
          <p:cNvSpPr/>
          <p:nvPr/>
        </p:nvSpPr>
        <p:spPr>
          <a:xfrm flipV="1">
            <a:off x="-30577" y="7475323"/>
            <a:ext cx="5358227" cy="506904"/>
          </a:xfrm>
          <a:prstGeom prst="rect">
            <a:avLst/>
          </a:prstGeom>
          <a:solidFill>
            <a:srgbClr val="E78E3D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en-US" sz="2220" b="1" dirty="0">
              <a:solidFill>
                <a:srgbClr val="187B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CA30CF3-1699-4828-859D-D4B1535D4E58}"/>
              </a:ext>
            </a:extLst>
          </p:cNvPr>
          <p:cNvSpPr txBox="1"/>
          <p:nvPr/>
        </p:nvSpPr>
        <p:spPr>
          <a:xfrm>
            <a:off x="1223665" y="1691605"/>
            <a:ext cx="2686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accent2"/>
                </a:solidFill>
              </a:rPr>
              <a:t>Client </a:t>
            </a:r>
          </a:p>
          <a:p>
            <a:pPr algn="ctr"/>
            <a:r>
              <a:rPr lang="en-GB" sz="2000" b="1" dirty="0">
                <a:solidFill>
                  <a:schemeClr val="accent2"/>
                </a:solidFill>
              </a:rPr>
              <a:t>Company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5F06DD2D-2263-4D45-B062-1440C2D5E5F5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323" y="3477836"/>
            <a:ext cx="997549" cy="30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26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552B4D4-5E4F-4CB5-9B46-D4BCAD96B581}"/>
              </a:ext>
            </a:extLst>
          </p:cNvPr>
          <p:cNvCxnSpPr>
            <a:cxnSpLocks/>
          </p:cNvCxnSpPr>
          <p:nvPr/>
        </p:nvCxnSpPr>
        <p:spPr>
          <a:xfrm flipH="1" flipV="1">
            <a:off x="3959968" y="2283938"/>
            <a:ext cx="1" cy="271763"/>
          </a:xfrm>
          <a:prstGeom prst="line">
            <a:avLst/>
          </a:prstGeom>
          <a:ln>
            <a:solidFill>
              <a:srgbClr val="10CF9B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B62A6A3-3863-41B0-9FB9-4006F8C3FD93}"/>
              </a:ext>
            </a:extLst>
          </p:cNvPr>
          <p:cNvCxnSpPr>
            <a:cxnSpLocks/>
          </p:cNvCxnSpPr>
          <p:nvPr/>
        </p:nvCxnSpPr>
        <p:spPr>
          <a:xfrm flipH="1" flipV="1">
            <a:off x="3095872" y="2843733"/>
            <a:ext cx="1" cy="271763"/>
          </a:xfrm>
          <a:prstGeom prst="line">
            <a:avLst/>
          </a:prstGeom>
          <a:ln>
            <a:solidFill>
              <a:srgbClr val="10CF9B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DEDB6F2-19F8-44D1-B106-C01AD4A4EC87}"/>
              </a:ext>
            </a:extLst>
          </p:cNvPr>
          <p:cNvCxnSpPr>
            <a:cxnSpLocks/>
          </p:cNvCxnSpPr>
          <p:nvPr/>
        </p:nvCxnSpPr>
        <p:spPr>
          <a:xfrm flipH="1" flipV="1">
            <a:off x="2231777" y="2267669"/>
            <a:ext cx="1" cy="271763"/>
          </a:xfrm>
          <a:prstGeom prst="line">
            <a:avLst/>
          </a:prstGeom>
          <a:ln>
            <a:solidFill>
              <a:srgbClr val="10CF9B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96" name="矩形 1195"/>
          <p:cNvSpPr/>
          <p:nvPr/>
        </p:nvSpPr>
        <p:spPr>
          <a:xfrm>
            <a:off x="-6948" y="0"/>
            <a:ext cx="5316689" cy="984885"/>
          </a:xfrm>
          <a:prstGeom prst="rect">
            <a:avLst/>
          </a:prstGeom>
          <a:solidFill>
            <a:srgbClr val="DAE3F3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endParaRPr lang="en-GB" sz="11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Daydream is launching new tools for qualitative and quantitative long-term business analysis. With the A</a:t>
            </a:r>
            <a:r>
              <a:rPr lang="en-GB" sz="1200" b="1" baseline="30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suite, we offer Strategic Planning and Analysis tools to improve your business performance. </a:t>
            </a:r>
          </a:p>
          <a:p>
            <a:endParaRPr lang="en-GB" sz="11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BBEE8D-29E1-4B7E-BB2E-E540E367E40C}"/>
              </a:ext>
            </a:extLst>
          </p:cNvPr>
          <p:cNvSpPr txBox="1"/>
          <p:nvPr/>
        </p:nvSpPr>
        <p:spPr>
          <a:xfrm>
            <a:off x="1711380" y="1259557"/>
            <a:ext cx="1894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Steps, 6 Apps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8107A76-65C6-40A2-8A83-08699AA16E94}"/>
              </a:ext>
            </a:extLst>
          </p:cNvPr>
          <p:cNvCxnSpPr>
            <a:cxnSpLocks/>
            <a:stCxn id="49" idx="2"/>
            <a:endCxn id="54" idx="0"/>
          </p:cNvCxnSpPr>
          <p:nvPr/>
        </p:nvCxnSpPr>
        <p:spPr>
          <a:xfrm>
            <a:off x="3941641" y="2249056"/>
            <a:ext cx="53984" cy="287482"/>
          </a:xfrm>
          <a:prstGeom prst="line">
            <a:avLst/>
          </a:prstGeom>
          <a:ln>
            <a:solidFill>
              <a:srgbClr val="7CCA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1438024-10F7-48A6-AC90-D7DE755539D0}"/>
              </a:ext>
            </a:extLst>
          </p:cNvPr>
          <p:cNvCxnSpPr>
            <a:cxnSpLocks/>
            <a:stCxn id="50" idx="0"/>
            <a:endCxn id="44" idx="2"/>
          </p:cNvCxnSpPr>
          <p:nvPr/>
        </p:nvCxnSpPr>
        <p:spPr>
          <a:xfrm flipH="1" flipV="1">
            <a:off x="632822" y="2249056"/>
            <a:ext cx="1" cy="287257"/>
          </a:xfrm>
          <a:prstGeom prst="line">
            <a:avLst/>
          </a:prstGeom>
          <a:ln>
            <a:solidFill>
              <a:srgbClr val="10CF9B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E585399-B13D-4C89-96C9-80115C88C756}"/>
              </a:ext>
            </a:extLst>
          </p:cNvPr>
          <p:cNvCxnSpPr>
            <a:cxnSpLocks/>
            <a:stCxn id="45" idx="0"/>
            <a:endCxn id="51" idx="2"/>
          </p:cNvCxnSpPr>
          <p:nvPr/>
        </p:nvCxnSpPr>
        <p:spPr>
          <a:xfrm flipV="1">
            <a:off x="1497199" y="2752251"/>
            <a:ext cx="12267" cy="343685"/>
          </a:xfrm>
          <a:prstGeom prst="line">
            <a:avLst/>
          </a:prstGeom>
          <a:ln>
            <a:solidFill>
              <a:srgbClr val="1CD67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70F5D6F-D17E-41C7-AD42-B2960117318C}"/>
              </a:ext>
            </a:extLst>
          </p:cNvPr>
          <p:cNvCxnSpPr>
            <a:cxnSpLocks/>
            <a:stCxn id="46" idx="2"/>
            <a:endCxn id="52" idx="0"/>
          </p:cNvCxnSpPr>
          <p:nvPr/>
        </p:nvCxnSpPr>
        <p:spPr>
          <a:xfrm>
            <a:off x="2261804" y="2329847"/>
            <a:ext cx="92696" cy="195905"/>
          </a:xfrm>
          <a:prstGeom prst="line">
            <a:avLst/>
          </a:prstGeom>
          <a:ln>
            <a:solidFill>
              <a:srgbClr val="2FD757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3F4E0A6-0E59-487B-B768-34EC6D493E4B}"/>
              </a:ext>
            </a:extLst>
          </p:cNvPr>
          <p:cNvCxnSpPr>
            <a:cxnSpLocks/>
            <a:stCxn id="48" idx="0"/>
            <a:endCxn id="53" idx="2"/>
          </p:cNvCxnSpPr>
          <p:nvPr/>
        </p:nvCxnSpPr>
        <p:spPr>
          <a:xfrm flipV="1">
            <a:off x="3010216" y="2763036"/>
            <a:ext cx="59837" cy="332900"/>
          </a:xfrm>
          <a:prstGeom prst="line">
            <a:avLst/>
          </a:prstGeom>
          <a:ln>
            <a:solidFill>
              <a:srgbClr val="4ACF4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711FF67-8C2A-4E62-B237-FCE5FA2C3FF3}"/>
              </a:ext>
            </a:extLst>
          </p:cNvPr>
          <p:cNvCxnSpPr>
            <a:cxnSpLocks/>
            <a:stCxn id="47" idx="0"/>
            <a:endCxn id="55" idx="2"/>
          </p:cNvCxnSpPr>
          <p:nvPr/>
        </p:nvCxnSpPr>
        <p:spPr>
          <a:xfrm flipV="1">
            <a:off x="4695760" y="2752251"/>
            <a:ext cx="15418" cy="34368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5F70A67-9702-46CC-B089-44D17685AD4B}"/>
              </a:ext>
            </a:extLst>
          </p:cNvPr>
          <p:cNvSpPr/>
          <p:nvPr/>
        </p:nvSpPr>
        <p:spPr>
          <a:xfrm>
            <a:off x="89971" y="2326305"/>
            <a:ext cx="1844886" cy="764705"/>
          </a:xfrm>
          <a:custGeom>
            <a:avLst/>
            <a:gdLst>
              <a:gd name="connsiteX0" fmla="*/ 0 w 3078912"/>
              <a:gd name="connsiteY0" fmla="*/ 0 h 1231564"/>
              <a:gd name="connsiteX1" fmla="*/ 2463130 w 3078912"/>
              <a:gd name="connsiteY1" fmla="*/ 0 h 1231564"/>
              <a:gd name="connsiteX2" fmla="*/ 3078912 w 3078912"/>
              <a:gd name="connsiteY2" fmla="*/ 615782 h 1231564"/>
              <a:gd name="connsiteX3" fmla="*/ 2463130 w 3078912"/>
              <a:gd name="connsiteY3" fmla="*/ 1231564 h 1231564"/>
              <a:gd name="connsiteX4" fmla="*/ 0 w 3078912"/>
              <a:gd name="connsiteY4" fmla="*/ 1231564 h 1231564"/>
              <a:gd name="connsiteX5" fmla="*/ 615782 w 3078912"/>
              <a:gd name="connsiteY5" fmla="*/ 615782 h 1231564"/>
              <a:gd name="connsiteX6" fmla="*/ 0 w 3078912"/>
              <a:gd name="connsiteY6" fmla="*/ 0 h 123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78912" h="1231564">
                <a:moveTo>
                  <a:pt x="0" y="0"/>
                </a:moveTo>
                <a:lnTo>
                  <a:pt x="2463130" y="0"/>
                </a:lnTo>
                <a:lnTo>
                  <a:pt x="3078912" y="615782"/>
                </a:lnTo>
                <a:lnTo>
                  <a:pt x="2463130" y="1231564"/>
                </a:lnTo>
                <a:lnTo>
                  <a:pt x="0" y="1231564"/>
                </a:lnTo>
                <a:lnTo>
                  <a:pt x="615782" y="61578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791" tIns="24003" rIns="639785" bIns="24003" numCol="1" spcCol="1270" anchor="b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96020FC-E417-43CD-BF08-4AD047E19CBB}"/>
              </a:ext>
            </a:extLst>
          </p:cNvPr>
          <p:cNvSpPr/>
          <p:nvPr/>
        </p:nvSpPr>
        <p:spPr>
          <a:xfrm>
            <a:off x="1750368" y="2326305"/>
            <a:ext cx="1844886" cy="764705"/>
          </a:xfrm>
          <a:custGeom>
            <a:avLst/>
            <a:gdLst>
              <a:gd name="connsiteX0" fmla="*/ 0 w 3078912"/>
              <a:gd name="connsiteY0" fmla="*/ 0 h 1231564"/>
              <a:gd name="connsiteX1" fmla="*/ 2463130 w 3078912"/>
              <a:gd name="connsiteY1" fmla="*/ 0 h 1231564"/>
              <a:gd name="connsiteX2" fmla="*/ 3078912 w 3078912"/>
              <a:gd name="connsiteY2" fmla="*/ 615782 h 1231564"/>
              <a:gd name="connsiteX3" fmla="*/ 2463130 w 3078912"/>
              <a:gd name="connsiteY3" fmla="*/ 1231564 h 1231564"/>
              <a:gd name="connsiteX4" fmla="*/ 0 w 3078912"/>
              <a:gd name="connsiteY4" fmla="*/ 1231564 h 1231564"/>
              <a:gd name="connsiteX5" fmla="*/ 615782 w 3078912"/>
              <a:gd name="connsiteY5" fmla="*/ 615782 h 1231564"/>
              <a:gd name="connsiteX6" fmla="*/ 0 w 3078912"/>
              <a:gd name="connsiteY6" fmla="*/ 0 h 123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78912" h="1231564">
                <a:moveTo>
                  <a:pt x="0" y="0"/>
                </a:moveTo>
                <a:lnTo>
                  <a:pt x="2463130" y="0"/>
                </a:lnTo>
                <a:lnTo>
                  <a:pt x="3078912" y="615782"/>
                </a:lnTo>
                <a:lnTo>
                  <a:pt x="2463130" y="1231564"/>
                </a:lnTo>
                <a:lnTo>
                  <a:pt x="0" y="1231564"/>
                </a:lnTo>
                <a:lnTo>
                  <a:pt x="615782" y="61578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791" tIns="24003" rIns="639785" bIns="24003" numCol="1" spcCol="1270" anchor="b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29F86B26-F273-45DF-BF8D-886A025AE371}"/>
              </a:ext>
            </a:extLst>
          </p:cNvPr>
          <p:cNvSpPr/>
          <p:nvPr/>
        </p:nvSpPr>
        <p:spPr>
          <a:xfrm>
            <a:off x="3342546" y="2314443"/>
            <a:ext cx="1844886" cy="764705"/>
          </a:xfrm>
          <a:custGeom>
            <a:avLst/>
            <a:gdLst>
              <a:gd name="connsiteX0" fmla="*/ 0 w 3078912"/>
              <a:gd name="connsiteY0" fmla="*/ 0 h 1231564"/>
              <a:gd name="connsiteX1" fmla="*/ 2463130 w 3078912"/>
              <a:gd name="connsiteY1" fmla="*/ 0 h 1231564"/>
              <a:gd name="connsiteX2" fmla="*/ 3078912 w 3078912"/>
              <a:gd name="connsiteY2" fmla="*/ 615782 h 1231564"/>
              <a:gd name="connsiteX3" fmla="*/ 2463130 w 3078912"/>
              <a:gd name="connsiteY3" fmla="*/ 1231564 h 1231564"/>
              <a:gd name="connsiteX4" fmla="*/ 0 w 3078912"/>
              <a:gd name="connsiteY4" fmla="*/ 1231564 h 1231564"/>
              <a:gd name="connsiteX5" fmla="*/ 615782 w 3078912"/>
              <a:gd name="connsiteY5" fmla="*/ 615782 h 1231564"/>
              <a:gd name="connsiteX6" fmla="*/ 0 w 3078912"/>
              <a:gd name="connsiteY6" fmla="*/ 0 h 123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78912" h="1231564">
                <a:moveTo>
                  <a:pt x="0" y="0"/>
                </a:moveTo>
                <a:lnTo>
                  <a:pt x="2463130" y="0"/>
                </a:lnTo>
                <a:lnTo>
                  <a:pt x="3078912" y="615782"/>
                </a:lnTo>
                <a:lnTo>
                  <a:pt x="2463130" y="1231564"/>
                </a:lnTo>
                <a:lnTo>
                  <a:pt x="0" y="1231564"/>
                </a:lnTo>
                <a:lnTo>
                  <a:pt x="615782" y="61578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6000" tIns="24003" rIns="504000" bIns="24003" numCol="1" spcCol="1270" anchor="b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50" kern="1200" dirty="0">
                <a:latin typeface="Arial" panose="020B0604020202020204" pitchFamily="34" charset="0"/>
                <a:cs typeface="Arial" panose="020B0604020202020204" pitchFamily="34" charset="0"/>
              </a:rPr>
              <a:t>Forecast &amp; monitoring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45D81AF-DC99-4DB0-96DE-AB2DBC5B1290}"/>
              </a:ext>
            </a:extLst>
          </p:cNvPr>
          <p:cNvSpPr txBox="1"/>
          <p:nvPr/>
        </p:nvSpPr>
        <p:spPr>
          <a:xfrm>
            <a:off x="292109" y="2007076"/>
            <a:ext cx="681425" cy="241980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Porter 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B56C836-1A0B-4149-B3E6-7A7602E381EC}"/>
              </a:ext>
            </a:extLst>
          </p:cNvPr>
          <p:cNvSpPr txBox="1"/>
          <p:nvPr/>
        </p:nvSpPr>
        <p:spPr>
          <a:xfrm>
            <a:off x="1086288" y="3095936"/>
            <a:ext cx="821822" cy="395869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42E0F1D-3327-45ED-B966-BB82991488B7}"/>
              </a:ext>
            </a:extLst>
          </p:cNvPr>
          <p:cNvSpPr txBox="1"/>
          <p:nvPr/>
        </p:nvSpPr>
        <p:spPr>
          <a:xfrm>
            <a:off x="1842938" y="1772396"/>
            <a:ext cx="837731" cy="557451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Cost-to-Serve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98E066-55B8-40BA-B644-7457AAB87EE4}"/>
              </a:ext>
            </a:extLst>
          </p:cNvPr>
          <p:cNvSpPr txBox="1"/>
          <p:nvPr/>
        </p:nvSpPr>
        <p:spPr>
          <a:xfrm>
            <a:off x="4355047" y="3095936"/>
            <a:ext cx="681425" cy="241980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Churn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DD12BE6-5626-458C-8B60-1ECDF9A90D0D}"/>
              </a:ext>
            </a:extLst>
          </p:cNvPr>
          <p:cNvSpPr txBox="1"/>
          <p:nvPr/>
        </p:nvSpPr>
        <p:spPr>
          <a:xfrm>
            <a:off x="2627011" y="3095936"/>
            <a:ext cx="766409" cy="395869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Pricing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Simulation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A96F6A8-8985-4EA0-BFE7-909251375DFB}"/>
              </a:ext>
            </a:extLst>
          </p:cNvPr>
          <p:cNvSpPr txBox="1"/>
          <p:nvPr/>
        </p:nvSpPr>
        <p:spPr>
          <a:xfrm>
            <a:off x="3550073" y="1691605"/>
            <a:ext cx="783135" cy="557451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Pipeline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Strategic Analysis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817ADA37-AE19-4E1A-9AFB-1042BBA846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41" y="2536313"/>
            <a:ext cx="216163" cy="216163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C7585B5C-B7C9-466A-AB69-4112ADE8C4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609" y="2536538"/>
            <a:ext cx="215713" cy="215713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24977FF2-5EF9-4421-8472-B19D110454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858" y="2525752"/>
            <a:ext cx="237284" cy="23728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BF722639-5D36-4681-81E9-4E939460FF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411" y="2525752"/>
            <a:ext cx="237284" cy="23728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4666F55A-2AD9-48C7-A918-1EDDB36DE97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768" y="2536538"/>
            <a:ext cx="215713" cy="2157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E01841A-4786-4204-B231-9EC122D7F45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321" y="2536538"/>
            <a:ext cx="215713" cy="215713"/>
          </a:xfrm>
          <a:prstGeom prst="rect">
            <a:avLst/>
          </a:prstGeom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id="{980420E7-798F-493F-B850-0B6CBA129C33}"/>
              </a:ext>
            </a:extLst>
          </p:cNvPr>
          <p:cNvGrpSpPr/>
          <p:nvPr/>
        </p:nvGrpSpPr>
        <p:grpSpPr>
          <a:xfrm>
            <a:off x="406195" y="4037746"/>
            <a:ext cx="4432029" cy="369332"/>
            <a:chOff x="404754" y="3066107"/>
            <a:chExt cx="4432029" cy="369332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32CBF82C-BB89-4F17-8577-283DCCC75B29}"/>
                </a:ext>
              </a:extLst>
            </p:cNvPr>
            <p:cNvSpPr txBox="1"/>
            <p:nvPr/>
          </p:nvSpPr>
          <p:spPr>
            <a:xfrm>
              <a:off x="404754" y="3066107"/>
              <a:ext cx="1133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8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Analysis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5DC1210F-961B-4786-B9DC-2F24080D1617}"/>
                </a:ext>
              </a:extLst>
            </p:cNvPr>
            <p:cNvSpPr txBox="1"/>
            <p:nvPr/>
          </p:nvSpPr>
          <p:spPr>
            <a:xfrm>
              <a:off x="2209834" y="3066107"/>
              <a:ext cx="9028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8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38CED31B-996B-4473-AA6E-8829CDA88D97}"/>
                </a:ext>
              </a:extLst>
            </p:cNvPr>
            <p:cNvSpPr txBox="1"/>
            <p:nvPr/>
          </p:nvSpPr>
          <p:spPr>
            <a:xfrm>
              <a:off x="3690315" y="3066107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8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Forecast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ED9AA2D-11BE-48C3-9FAA-F4FE17CEBA05}"/>
              </a:ext>
            </a:extLst>
          </p:cNvPr>
          <p:cNvGrpSpPr/>
          <p:nvPr/>
        </p:nvGrpSpPr>
        <p:grpSpPr>
          <a:xfrm>
            <a:off x="89971" y="5073687"/>
            <a:ext cx="5243741" cy="988921"/>
            <a:chOff x="41955" y="4340987"/>
            <a:chExt cx="5243741" cy="988921"/>
          </a:xfrm>
        </p:grpSpPr>
        <p:grpSp>
          <p:nvGrpSpPr>
            <p:cNvPr id="1159" name="Group 1158">
              <a:extLst>
                <a:ext uri="{FF2B5EF4-FFF2-40B4-BE49-F238E27FC236}">
                  <a16:creationId xmlns:a16="http://schemas.microsoft.com/office/drawing/2014/main" id="{993B746A-CD9B-4349-AC74-AAE83D25FF14}"/>
                </a:ext>
              </a:extLst>
            </p:cNvPr>
            <p:cNvGrpSpPr/>
            <p:nvPr/>
          </p:nvGrpSpPr>
          <p:grpSpPr>
            <a:xfrm>
              <a:off x="1976302" y="4380346"/>
              <a:ext cx="1548104" cy="949562"/>
              <a:chOff x="1835801" y="3668190"/>
              <a:chExt cx="1548104" cy="949562"/>
            </a:xfrm>
          </p:grpSpPr>
          <p:grpSp>
            <p:nvGrpSpPr>
              <p:cNvPr id="1156" name="Group 1155">
                <a:extLst>
                  <a:ext uri="{FF2B5EF4-FFF2-40B4-BE49-F238E27FC236}">
                    <a16:creationId xmlns:a16="http://schemas.microsoft.com/office/drawing/2014/main" id="{4C7BA5F7-4084-4C38-AA2B-E9194837A8B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835801" y="3668190"/>
                <a:ext cx="612000" cy="612000"/>
                <a:chOff x="2262351" y="3777799"/>
                <a:chExt cx="288000" cy="288000"/>
              </a:xfrm>
            </p:grpSpPr>
            <p:sp>
              <p:nvSpPr>
                <p:cNvPr id="1155" name="Oval 1154">
                  <a:extLst>
                    <a:ext uri="{FF2B5EF4-FFF2-40B4-BE49-F238E27FC236}">
                      <a16:creationId xmlns:a16="http://schemas.microsoft.com/office/drawing/2014/main" id="{B5E58D30-8EF9-4632-9967-9356BE35F8C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262351" y="3777799"/>
                  <a:ext cx="288000" cy="288000"/>
                </a:xfrm>
                <a:prstGeom prst="ellipse">
                  <a:avLst/>
                </a:prstGeom>
                <a:solidFill>
                  <a:schemeClr val="accent3"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98" name="Picture 97">
                  <a:extLst>
                    <a:ext uri="{FF2B5EF4-FFF2-40B4-BE49-F238E27FC236}">
                      <a16:creationId xmlns:a16="http://schemas.microsoft.com/office/drawing/2014/main" id="{BF587254-3027-45F3-9FB9-E13253C72D4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7709" y="3803158"/>
                  <a:ext cx="237284" cy="237284"/>
                </a:xfrm>
                <a:prstGeom prst="rect">
                  <a:avLst/>
                </a:prstGeom>
              </p:spPr>
            </p:pic>
          </p:grpSp>
          <p:sp>
            <p:nvSpPr>
              <p:cNvPr id="103" name="矩形 1195">
                <a:extLst>
                  <a:ext uri="{FF2B5EF4-FFF2-40B4-BE49-F238E27FC236}">
                    <a16:creationId xmlns:a16="http://schemas.microsoft.com/office/drawing/2014/main" id="{3E5D4D7E-C92A-4043-8CB5-D90699CFDB9B}"/>
                  </a:ext>
                </a:extLst>
              </p:cNvPr>
              <p:cNvSpPr/>
              <p:nvPr/>
            </p:nvSpPr>
            <p:spPr>
              <a:xfrm>
                <a:off x="2447801" y="3679033"/>
                <a:ext cx="936104" cy="9387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Cost-to-Serve Policies: </a:t>
                </a:r>
                <a:r>
                  <a:rPr lang="en-GB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Adapt Services</a:t>
                </a:r>
              </a:p>
            </p:txBody>
          </p:sp>
        </p:grpSp>
        <p:grpSp>
          <p:nvGrpSpPr>
            <p:cNvPr id="1165" name="Group 1164">
              <a:extLst>
                <a:ext uri="{FF2B5EF4-FFF2-40B4-BE49-F238E27FC236}">
                  <a16:creationId xmlns:a16="http://schemas.microsoft.com/office/drawing/2014/main" id="{6BC68216-7B5C-4D85-976C-47EFA5B0EC64}"/>
                </a:ext>
              </a:extLst>
            </p:cNvPr>
            <p:cNvGrpSpPr/>
            <p:nvPr/>
          </p:nvGrpSpPr>
          <p:grpSpPr>
            <a:xfrm>
              <a:off x="3566361" y="4340987"/>
              <a:ext cx="1719335" cy="938719"/>
              <a:chOff x="3439027" y="4973955"/>
              <a:chExt cx="1719335" cy="938719"/>
            </a:xfrm>
          </p:grpSpPr>
          <p:grpSp>
            <p:nvGrpSpPr>
              <p:cNvPr id="1164" name="Group 1163">
                <a:extLst>
                  <a:ext uri="{FF2B5EF4-FFF2-40B4-BE49-F238E27FC236}">
                    <a16:creationId xmlns:a16="http://schemas.microsoft.com/office/drawing/2014/main" id="{87D6B3C0-518C-4296-A55C-AE4D5F9995B1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3439027" y="5052675"/>
                <a:ext cx="612000" cy="612000"/>
                <a:chOff x="3599961" y="5003973"/>
                <a:chExt cx="288000" cy="288000"/>
              </a:xfrm>
            </p:grpSpPr>
            <p:sp>
              <p:nvSpPr>
                <p:cNvPr id="1163" name="Oval 1162">
                  <a:extLst>
                    <a:ext uri="{FF2B5EF4-FFF2-40B4-BE49-F238E27FC236}">
                      <a16:creationId xmlns:a16="http://schemas.microsoft.com/office/drawing/2014/main" id="{BA0E57A1-95CC-4B38-B197-8A978716C3C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99961" y="5003973"/>
                  <a:ext cx="288000" cy="288000"/>
                </a:xfrm>
                <a:prstGeom prst="ellipse">
                  <a:avLst/>
                </a:prstGeom>
                <a:solidFill>
                  <a:schemeClr val="accent4"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110" name="Picture 109">
                  <a:extLst>
                    <a:ext uri="{FF2B5EF4-FFF2-40B4-BE49-F238E27FC236}">
                      <a16:creationId xmlns:a16="http://schemas.microsoft.com/office/drawing/2014/main" id="{15854E59-7BB8-42A5-9D33-400FE4F33A0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duotone>
                    <a:schemeClr val="accent6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36105" y="5040117"/>
                  <a:ext cx="215713" cy="215713"/>
                </a:xfrm>
                <a:prstGeom prst="rect">
                  <a:avLst/>
                </a:prstGeom>
              </p:spPr>
            </p:pic>
          </p:grpSp>
          <p:sp>
            <p:nvSpPr>
              <p:cNvPr id="113" name="矩形 1195">
                <a:extLst>
                  <a:ext uri="{FF2B5EF4-FFF2-40B4-BE49-F238E27FC236}">
                    <a16:creationId xmlns:a16="http://schemas.microsoft.com/office/drawing/2014/main" id="{E20B31F9-2CF0-4BB7-8584-901DA87C4E0A}"/>
                  </a:ext>
                </a:extLst>
              </p:cNvPr>
              <p:cNvSpPr/>
              <p:nvPr/>
            </p:nvSpPr>
            <p:spPr>
              <a:xfrm>
                <a:off x="4050036" y="4973955"/>
                <a:ext cx="1108326" cy="9387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Pipeline</a:t>
                </a:r>
              </a:p>
              <a:p>
                <a:r>
                  <a:rPr lang="en-GB" sz="11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Strategic Analysis: </a:t>
                </a:r>
                <a:r>
                  <a:rPr lang="en-GB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Manage Opportunities</a:t>
                </a:r>
              </a:p>
            </p:txBody>
          </p:sp>
        </p:grpSp>
        <p:grpSp>
          <p:nvGrpSpPr>
            <p:cNvPr id="1158" name="Group 1157">
              <a:extLst>
                <a:ext uri="{FF2B5EF4-FFF2-40B4-BE49-F238E27FC236}">
                  <a16:creationId xmlns:a16="http://schemas.microsoft.com/office/drawing/2014/main" id="{1C4DFB41-B6D1-4E65-A924-1F3E960BC25B}"/>
                </a:ext>
              </a:extLst>
            </p:cNvPr>
            <p:cNvGrpSpPr/>
            <p:nvPr/>
          </p:nvGrpSpPr>
          <p:grpSpPr>
            <a:xfrm>
              <a:off x="41955" y="4380347"/>
              <a:ext cx="1621410" cy="775359"/>
              <a:chOff x="71537" y="4949687"/>
              <a:chExt cx="1621410" cy="775359"/>
            </a:xfrm>
          </p:grpSpPr>
          <p:grpSp>
            <p:nvGrpSpPr>
              <p:cNvPr id="1154" name="Group 1153">
                <a:extLst>
                  <a:ext uri="{FF2B5EF4-FFF2-40B4-BE49-F238E27FC236}">
                    <a16:creationId xmlns:a16="http://schemas.microsoft.com/office/drawing/2014/main" id="{6D197A29-04C2-4C39-8B3D-B3B4DF2BC1D4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71537" y="4949687"/>
                <a:ext cx="612000" cy="612000"/>
                <a:chOff x="196535" y="5811479"/>
                <a:chExt cx="288000" cy="288000"/>
              </a:xfrm>
            </p:grpSpPr>
            <p:sp>
              <p:nvSpPr>
                <p:cNvPr id="1152" name="Oval 1151">
                  <a:extLst>
                    <a:ext uri="{FF2B5EF4-FFF2-40B4-BE49-F238E27FC236}">
                      <a16:creationId xmlns:a16="http://schemas.microsoft.com/office/drawing/2014/main" id="{1B060641-B9AC-4AD1-9074-BE1633DFE96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96535" y="5811479"/>
                  <a:ext cx="288000" cy="288000"/>
                </a:xfrm>
                <a:prstGeom prst="ellipse">
                  <a:avLst/>
                </a:prstGeom>
                <a:solidFill>
                  <a:schemeClr val="accent2"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93" name="Picture 92">
                  <a:extLst>
                    <a:ext uri="{FF2B5EF4-FFF2-40B4-BE49-F238E27FC236}">
                      <a16:creationId xmlns:a16="http://schemas.microsoft.com/office/drawing/2014/main" id="{D021C161-AD91-442F-B6E8-5F51B5C568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454" y="5847398"/>
                  <a:ext cx="216163" cy="216163"/>
                </a:xfrm>
                <a:prstGeom prst="rect">
                  <a:avLst/>
                </a:prstGeom>
              </p:spPr>
            </p:pic>
          </p:grpSp>
          <p:sp>
            <p:nvSpPr>
              <p:cNvPr id="97" name="矩形 1195">
                <a:extLst>
                  <a:ext uri="{FF2B5EF4-FFF2-40B4-BE49-F238E27FC236}">
                    <a16:creationId xmlns:a16="http://schemas.microsoft.com/office/drawing/2014/main" id="{D52C664D-A2D2-4D1D-ABFB-2030F02E139A}"/>
                  </a:ext>
                </a:extLst>
              </p:cNvPr>
              <p:cNvSpPr/>
              <p:nvPr/>
            </p:nvSpPr>
            <p:spPr>
              <a:xfrm>
                <a:off x="683537" y="4955605"/>
                <a:ext cx="100941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Porter 6 </a:t>
                </a:r>
              </a:p>
              <a:p>
                <a:r>
                  <a:rPr lang="en-GB" sz="11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Analysis: </a:t>
                </a:r>
                <a:r>
                  <a:rPr lang="en-GB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Analyse</a:t>
                </a:r>
              </a:p>
              <a:p>
                <a:r>
                  <a:rPr lang="en-GB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Environment </a:t>
                </a: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BA82B64-E6EF-414A-9B61-B4F4966982FF}"/>
              </a:ext>
            </a:extLst>
          </p:cNvPr>
          <p:cNvGrpSpPr/>
          <p:nvPr/>
        </p:nvGrpSpPr>
        <p:grpSpPr>
          <a:xfrm>
            <a:off x="102966" y="6372762"/>
            <a:ext cx="5121717" cy="854079"/>
            <a:chOff x="102967" y="5967613"/>
            <a:chExt cx="5121717" cy="854079"/>
          </a:xfrm>
        </p:grpSpPr>
        <p:grpSp>
          <p:nvGrpSpPr>
            <p:cNvPr id="1157" name="Group 1156">
              <a:extLst>
                <a:ext uri="{FF2B5EF4-FFF2-40B4-BE49-F238E27FC236}">
                  <a16:creationId xmlns:a16="http://schemas.microsoft.com/office/drawing/2014/main" id="{E45D8A91-AE73-4C32-84AA-6326E7E70861}"/>
                </a:ext>
              </a:extLst>
            </p:cNvPr>
            <p:cNvGrpSpPr/>
            <p:nvPr/>
          </p:nvGrpSpPr>
          <p:grpSpPr>
            <a:xfrm>
              <a:off x="102967" y="5967613"/>
              <a:ext cx="1833464" cy="693395"/>
              <a:chOff x="71536" y="3603626"/>
              <a:chExt cx="1833464" cy="693395"/>
            </a:xfrm>
          </p:grpSpPr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83E8ECEE-6510-490F-A2B3-7A553372CCD3}"/>
                  </a:ext>
                </a:extLst>
              </p:cNvPr>
              <p:cNvGrpSpPr/>
              <p:nvPr/>
            </p:nvGrpSpPr>
            <p:grpSpPr>
              <a:xfrm>
                <a:off x="71536" y="3679667"/>
                <a:ext cx="612000" cy="617354"/>
                <a:chOff x="359569" y="3590452"/>
                <a:chExt cx="288000" cy="288000"/>
              </a:xfrm>
            </p:grpSpPr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708D1E3E-8144-4F6B-8103-D22322CDF923}"/>
                    </a:ext>
                  </a:extLst>
                </p:cNvPr>
                <p:cNvSpPr/>
                <p:nvPr/>
              </p:nvSpPr>
              <p:spPr>
                <a:xfrm>
                  <a:off x="359569" y="3590452"/>
                  <a:ext cx="288000" cy="288000"/>
                </a:xfrm>
                <a:prstGeom prst="ellipse">
                  <a:avLst/>
                </a:prstGeom>
                <a:solidFill>
                  <a:schemeClr val="accent2"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86" name="Picture 85">
                  <a:extLst>
                    <a:ext uri="{FF2B5EF4-FFF2-40B4-BE49-F238E27FC236}">
                      <a16:creationId xmlns:a16="http://schemas.microsoft.com/office/drawing/2014/main" id="{952A1CE8-9148-4F59-A07B-58640E4E255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>
                  <a:duotone>
                    <a:prstClr val="black"/>
                    <a:schemeClr val="tx2">
                      <a:tint val="45000"/>
                      <a:satMod val="400000"/>
                    </a:schemeClr>
                  </a:duotone>
                  <a:extLst>
                    <a:ext uri="{BEBA8EAE-BF5A-486C-A8C5-ECC9F3942E4B}">
                      <a14:imgProps xmlns:a14="http://schemas.microsoft.com/office/drawing/2010/main">
                        <a14:imgLayer r:embed="rId9">
                          <a14:imgEffect>
                            <a14:saturation sat="40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5713" y="3626596"/>
                  <a:ext cx="215713" cy="215713"/>
                </a:xfrm>
                <a:prstGeom prst="rect">
                  <a:avLst/>
                </a:prstGeom>
              </p:spPr>
            </p:pic>
          </p:grpSp>
          <p:sp>
            <p:nvSpPr>
              <p:cNvPr id="92" name="矩形 1195">
                <a:extLst>
                  <a:ext uri="{FF2B5EF4-FFF2-40B4-BE49-F238E27FC236}">
                    <a16:creationId xmlns:a16="http://schemas.microsoft.com/office/drawing/2014/main" id="{04C66361-337C-416B-A61F-84D55DF1B777}"/>
                  </a:ext>
                </a:extLst>
              </p:cNvPr>
              <p:cNvSpPr/>
              <p:nvPr/>
            </p:nvSpPr>
            <p:spPr>
              <a:xfrm>
                <a:off x="679543" y="3603626"/>
                <a:ext cx="1225457" cy="6001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Competition</a:t>
                </a:r>
              </a:p>
              <a:p>
                <a:r>
                  <a:rPr lang="en-GB" sz="11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Analysis: Compare </a:t>
                </a:r>
                <a:r>
                  <a:rPr lang="en-GB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actors</a:t>
                </a:r>
              </a:p>
            </p:txBody>
          </p:sp>
        </p:grpSp>
        <p:grpSp>
          <p:nvGrpSpPr>
            <p:cNvPr id="1162" name="Group 1161">
              <a:extLst>
                <a:ext uri="{FF2B5EF4-FFF2-40B4-BE49-F238E27FC236}">
                  <a16:creationId xmlns:a16="http://schemas.microsoft.com/office/drawing/2014/main" id="{52E87422-194A-470E-BF42-656D9C170FB1}"/>
                </a:ext>
              </a:extLst>
            </p:cNvPr>
            <p:cNvGrpSpPr/>
            <p:nvPr/>
          </p:nvGrpSpPr>
          <p:grpSpPr>
            <a:xfrm>
              <a:off x="2039398" y="6046333"/>
              <a:ext cx="1534215" cy="775359"/>
              <a:chOff x="1945855" y="5130345"/>
              <a:chExt cx="1534215" cy="775359"/>
            </a:xfrm>
          </p:grpSpPr>
          <p:grpSp>
            <p:nvGrpSpPr>
              <p:cNvPr id="1161" name="Group 1160">
                <a:extLst>
                  <a:ext uri="{FF2B5EF4-FFF2-40B4-BE49-F238E27FC236}">
                    <a16:creationId xmlns:a16="http://schemas.microsoft.com/office/drawing/2014/main" id="{EC492F2E-3539-41F0-A2AC-9AC681A76EA9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945855" y="5130345"/>
                <a:ext cx="612000" cy="612000"/>
                <a:chOff x="2170415" y="6084109"/>
                <a:chExt cx="288000" cy="288000"/>
              </a:xfrm>
            </p:grpSpPr>
            <p:sp>
              <p:nvSpPr>
                <p:cNvPr id="1160" name="Oval 1159">
                  <a:extLst>
                    <a:ext uri="{FF2B5EF4-FFF2-40B4-BE49-F238E27FC236}">
                      <a16:creationId xmlns:a16="http://schemas.microsoft.com/office/drawing/2014/main" id="{AADE8496-CEF3-4905-A241-4E5BE4519E1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170415" y="6084109"/>
                  <a:ext cx="288000" cy="288000"/>
                </a:xfrm>
                <a:prstGeom prst="ellipse">
                  <a:avLst/>
                </a:prstGeom>
                <a:solidFill>
                  <a:srgbClr val="BDBD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105" name="Picture 104">
                  <a:extLst>
                    <a:ext uri="{FF2B5EF4-FFF2-40B4-BE49-F238E27FC236}">
                      <a16:creationId xmlns:a16="http://schemas.microsoft.com/office/drawing/2014/main" id="{A3FF870B-2DD2-4736-9605-80CCBEA9B63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5773" y="6109467"/>
                  <a:ext cx="237284" cy="237284"/>
                </a:xfrm>
                <a:prstGeom prst="rect">
                  <a:avLst/>
                </a:prstGeom>
              </p:spPr>
            </p:pic>
          </p:grpSp>
          <p:sp>
            <p:nvSpPr>
              <p:cNvPr id="108" name="矩形 1195">
                <a:extLst>
                  <a:ext uri="{FF2B5EF4-FFF2-40B4-BE49-F238E27FC236}">
                    <a16:creationId xmlns:a16="http://schemas.microsoft.com/office/drawing/2014/main" id="{749211A7-E457-4D78-8070-C543235AA70E}"/>
                  </a:ext>
                </a:extLst>
              </p:cNvPr>
              <p:cNvSpPr/>
              <p:nvPr/>
            </p:nvSpPr>
            <p:spPr>
              <a:xfrm>
                <a:off x="2543966" y="5136263"/>
                <a:ext cx="93610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Pricing Simulation:</a:t>
                </a:r>
              </a:p>
              <a:p>
                <a:r>
                  <a:rPr lang="en-GB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Improve pricing</a:t>
                </a:r>
              </a:p>
            </p:txBody>
          </p:sp>
        </p:grpSp>
        <p:grpSp>
          <p:nvGrpSpPr>
            <p:cNvPr id="1172" name="Group 1171">
              <a:extLst>
                <a:ext uri="{FF2B5EF4-FFF2-40B4-BE49-F238E27FC236}">
                  <a16:creationId xmlns:a16="http://schemas.microsoft.com/office/drawing/2014/main" id="{987DC60C-A96B-4A1B-A549-A0B57A56B765}"/>
                </a:ext>
              </a:extLst>
            </p:cNvPr>
            <p:cNvGrpSpPr/>
            <p:nvPr/>
          </p:nvGrpSpPr>
          <p:grpSpPr>
            <a:xfrm>
              <a:off x="3676580" y="6046333"/>
              <a:ext cx="1548104" cy="612000"/>
              <a:chOff x="3638329" y="6445273"/>
              <a:chExt cx="1548104" cy="612000"/>
            </a:xfrm>
          </p:grpSpPr>
          <p:grpSp>
            <p:nvGrpSpPr>
              <p:cNvPr id="1168" name="Group 1167">
                <a:extLst>
                  <a:ext uri="{FF2B5EF4-FFF2-40B4-BE49-F238E27FC236}">
                    <a16:creationId xmlns:a16="http://schemas.microsoft.com/office/drawing/2014/main" id="{93ACC4FD-D543-4EE0-AD72-11E7D8ABC11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3638329" y="6445273"/>
                <a:ext cx="612000" cy="612000"/>
                <a:chOff x="3939874" y="3617315"/>
                <a:chExt cx="288000" cy="288000"/>
              </a:xfrm>
            </p:grpSpPr>
            <p:sp>
              <p:nvSpPr>
                <p:cNvPr id="1167" name="Oval 1166">
                  <a:extLst>
                    <a:ext uri="{FF2B5EF4-FFF2-40B4-BE49-F238E27FC236}">
                      <a16:creationId xmlns:a16="http://schemas.microsoft.com/office/drawing/2014/main" id="{26BA122C-23A3-49FC-AAA1-CD5F32162D8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39874" y="3617315"/>
                  <a:ext cx="288000" cy="288000"/>
                </a:xfrm>
                <a:prstGeom prst="ellipse">
                  <a:avLst/>
                </a:prstGeom>
                <a:solidFill>
                  <a:schemeClr val="accent4"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116" name="Picture 115">
                  <a:extLst>
                    <a:ext uri="{FF2B5EF4-FFF2-40B4-BE49-F238E27FC236}">
                      <a16:creationId xmlns:a16="http://schemas.microsoft.com/office/drawing/2014/main" id="{E4654A9B-950B-40EC-AC57-1B6C5FAB677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 cstate="print">
                  <a:duotone>
                    <a:schemeClr val="accent6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76018" y="3653458"/>
                  <a:ext cx="215713" cy="215713"/>
                </a:xfrm>
                <a:prstGeom prst="rect">
                  <a:avLst/>
                </a:prstGeom>
              </p:spPr>
            </p:pic>
          </p:grpSp>
          <p:sp>
            <p:nvSpPr>
              <p:cNvPr id="119" name="矩形 1195">
                <a:extLst>
                  <a:ext uri="{FF2B5EF4-FFF2-40B4-BE49-F238E27FC236}">
                    <a16:creationId xmlns:a16="http://schemas.microsoft.com/office/drawing/2014/main" id="{F953DF36-3E8C-4891-8EEC-B8AC618E3D0E}"/>
                  </a:ext>
                </a:extLst>
              </p:cNvPr>
              <p:cNvSpPr/>
              <p:nvPr/>
            </p:nvSpPr>
            <p:spPr>
              <a:xfrm>
                <a:off x="4250329" y="6451190"/>
                <a:ext cx="936104" cy="6001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Churn:</a:t>
                </a:r>
              </a:p>
              <a:p>
                <a:r>
                  <a:rPr lang="en-GB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Monitor  attrition</a:t>
                </a:r>
              </a:p>
            </p:txBody>
          </p:sp>
        </p:grpSp>
      </p:grpSp>
      <p:sp>
        <p:nvSpPr>
          <p:cNvPr id="65" name="矩形 1195">
            <a:extLst>
              <a:ext uri="{FF2B5EF4-FFF2-40B4-BE49-F238E27FC236}">
                <a16:creationId xmlns:a16="http://schemas.microsoft.com/office/drawing/2014/main" id="{41DA0F84-F2C9-4665-9E29-57E3A9B4D000}"/>
              </a:ext>
            </a:extLst>
          </p:cNvPr>
          <p:cNvSpPr/>
          <p:nvPr/>
        </p:nvSpPr>
        <p:spPr>
          <a:xfrm>
            <a:off x="-6948" y="7356816"/>
            <a:ext cx="5340659" cy="2028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endParaRPr lang="en-GB" sz="11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81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矩形 296"/>
          <p:cNvSpPr/>
          <p:nvPr/>
        </p:nvSpPr>
        <p:spPr>
          <a:xfrm>
            <a:off x="-133153" y="1559380"/>
            <a:ext cx="1248188" cy="194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665" dirty="0">
              <a:solidFill>
                <a:prstClr val="black">
                  <a:lumMod val="65000"/>
                  <a:lumOff val="35000"/>
                </a:prstClr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32A4F9-6C9D-462B-8D4B-6069347FAE3B}"/>
              </a:ext>
            </a:extLst>
          </p:cNvPr>
          <p:cNvSpPr/>
          <p:nvPr/>
        </p:nvSpPr>
        <p:spPr>
          <a:xfrm>
            <a:off x="1946032" y="244243"/>
            <a:ext cx="1847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600" i="1" dirty="0">
              <a:solidFill>
                <a:schemeClr val="accent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6F7A10-6A17-4AB6-9513-B4D3FEB9194E}"/>
              </a:ext>
            </a:extLst>
          </p:cNvPr>
          <p:cNvSpPr/>
          <p:nvPr/>
        </p:nvSpPr>
        <p:spPr>
          <a:xfrm>
            <a:off x="215553" y="3688665"/>
            <a:ext cx="52434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 and compare scenarios in every app, </a:t>
            </a:r>
          </a:p>
          <a:p>
            <a:pPr algn="ctr"/>
            <a: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seamlessly integrate your data.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7E3EAF-7545-476E-9D26-DA82C4069104}"/>
              </a:ext>
            </a:extLst>
          </p:cNvPr>
          <p:cNvSpPr txBox="1"/>
          <p:nvPr/>
        </p:nvSpPr>
        <p:spPr>
          <a:xfrm>
            <a:off x="-471" y="-36587"/>
            <a:ext cx="5308785" cy="6155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800" b="1" dirty="0">
              <a:solidFill>
                <a:schemeClr val="accent2"/>
              </a:solidFill>
            </a:endParaRPr>
          </a:p>
          <a:p>
            <a:pPr algn="ctr"/>
            <a:r>
              <a:rPr lang="en-GB" sz="1800" b="1" dirty="0">
                <a:solidFill>
                  <a:schemeClr val="accent2"/>
                </a:solidFill>
              </a:rPr>
              <a:t>Continuous Improvement with Anaplan</a:t>
            </a:r>
          </a:p>
          <a:p>
            <a:pPr algn="ctr"/>
            <a:endParaRPr lang="en-GB" sz="800" b="1" dirty="0">
              <a:solidFill>
                <a:schemeClr val="accent2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D5BFB80-9F2F-4E06-B875-4D5F71311601}"/>
              </a:ext>
            </a:extLst>
          </p:cNvPr>
          <p:cNvSpPr txBox="1"/>
          <p:nvPr/>
        </p:nvSpPr>
        <p:spPr>
          <a:xfrm>
            <a:off x="1744715" y="5354721"/>
            <a:ext cx="1577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accent4"/>
                </a:solidFill>
              </a:rPr>
              <a:t>Secured data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41E3691-3F1A-467A-8686-0AE3E003ADC1}"/>
              </a:ext>
            </a:extLst>
          </p:cNvPr>
          <p:cNvSpPr/>
          <p:nvPr/>
        </p:nvSpPr>
        <p:spPr>
          <a:xfrm>
            <a:off x="14916" y="6544012"/>
            <a:ext cx="5293398" cy="10464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 2000, Daydream has performed a vast range of projects for leading chemical companies. No matter if you’re a sales head, marketing director, strategic development director or general manager of a product portfolio, Daydream will provide you tailor-made consulting services and tools, meeting your specific needs</a:t>
            </a:r>
            <a: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0BAD35-72E4-4745-8406-F69DA5B87C16}"/>
              </a:ext>
            </a:extLst>
          </p:cNvPr>
          <p:cNvGrpSpPr/>
          <p:nvPr/>
        </p:nvGrpSpPr>
        <p:grpSpPr>
          <a:xfrm>
            <a:off x="424062" y="762322"/>
            <a:ext cx="4320480" cy="2881459"/>
            <a:chOff x="431577" y="964213"/>
            <a:chExt cx="4320480" cy="2881459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EBC8940-0E96-475D-AEF4-D948FDC890D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31577" y="964213"/>
              <a:ext cx="4320480" cy="2881459"/>
              <a:chOff x="1836302" y="645319"/>
              <a:chExt cx="8419395" cy="5615147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FCC6AE8F-DDC4-4CF3-B89F-CB4840D5479D}"/>
                  </a:ext>
                </a:extLst>
              </p:cNvPr>
              <p:cNvGrpSpPr/>
              <p:nvPr/>
            </p:nvGrpSpPr>
            <p:grpSpPr>
              <a:xfrm>
                <a:off x="3386454" y="645319"/>
                <a:ext cx="5419090" cy="5493226"/>
                <a:chOff x="3386454" y="645319"/>
                <a:chExt cx="5419090" cy="5493226"/>
              </a:xfrm>
            </p:grpSpPr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3B47A0C7-D171-41A9-A179-42C05F2CA848}"/>
                    </a:ext>
                  </a:extLst>
                </p:cNvPr>
                <p:cNvSpPr/>
                <p:nvPr/>
              </p:nvSpPr>
              <p:spPr>
                <a:xfrm>
                  <a:off x="7689684" y="1774367"/>
                  <a:ext cx="71826" cy="50069"/>
                </a:xfrm>
                <a:custGeom>
                  <a:avLst/>
                  <a:gdLst>
                    <a:gd name="connsiteX0" fmla="*/ 0 w 71826"/>
                    <a:gd name="connsiteY0" fmla="*/ 0 h 50069"/>
                    <a:gd name="connsiteX1" fmla="*/ 71826 w 71826"/>
                    <a:gd name="connsiteY1" fmla="*/ 0 h 50069"/>
                    <a:gd name="connsiteX2" fmla="*/ 71826 w 71826"/>
                    <a:gd name="connsiteY2" fmla="*/ 50069 h 50069"/>
                    <a:gd name="connsiteX3" fmla="*/ 0 w 71826"/>
                    <a:gd name="connsiteY3" fmla="*/ 50069 h 50069"/>
                    <a:gd name="connsiteX4" fmla="*/ 0 w 71826"/>
                    <a:gd name="connsiteY4" fmla="*/ 0 h 500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1826" h="50069">
                      <a:moveTo>
                        <a:pt x="0" y="0"/>
                      </a:moveTo>
                      <a:lnTo>
                        <a:pt x="71826" y="0"/>
                      </a:lnTo>
                      <a:lnTo>
                        <a:pt x="71826" y="50069"/>
                      </a:lnTo>
                      <a:lnTo>
                        <a:pt x="0" y="500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6350" tIns="6350" rIns="6350" bIns="6350" numCol="1" spcCol="1270" anchor="ctr" anchorCtr="0">
                  <a:noAutofit/>
                </a:bodyPr>
                <a:lstStyle/>
                <a:p>
                  <a:pPr marL="0" lvl="0" indent="0" algn="ctr" defTabSz="222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400" kern="1200" dirty="0"/>
                    <a:t> </a:t>
                  </a:r>
                </a:p>
              </p:txBody>
            </p:sp>
            <p:sp>
              <p:nvSpPr>
                <p:cNvPr id="70" name="Arrow: Circular 69">
                  <a:extLst>
                    <a:ext uri="{FF2B5EF4-FFF2-40B4-BE49-F238E27FC236}">
                      <a16:creationId xmlns:a16="http://schemas.microsoft.com/office/drawing/2014/main" id="{BB8DAABF-F2AF-4B0D-B2B2-EB74D0D9125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386454" y="645319"/>
                  <a:ext cx="5419090" cy="5419090"/>
                </a:xfrm>
                <a:prstGeom prst="circularArrow">
                  <a:avLst>
                    <a:gd name="adj1" fmla="val 3523"/>
                    <a:gd name="adj2" fmla="val 465012"/>
                    <a:gd name="adj3" fmla="val 2186918"/>
                    <a:gd name="adj4" fmla="val 18952415"/>
                    <a:gd name="adj5" fmla="val 7920"/>
                  </a:avLst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2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2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1" name="Freeform: Shape 70">
                  <a:extLst>
                    <a:ext uri="{FF2B5EF4-FFF2-40B4-BE49-F238E27FC236}">
                      <a16:creationId xmlns:a16="http://schemas.microsoft.com/office/drawing/2014/main" id="{B355CA0E-5A27-4B07-93D2-390AC927B536}"/>
                    </a:ext>
                  </a:extLst>
                </p:cNvPr>
                <p:cNvSpPr/>
                <p:nvPr/>
              </p:nvSpPr>
              <p:spPr>
                <a:xfrm>
                  <a:off x="7689684" y="5033561"/>
                  <a:ext cx="71826" cy="50069"/>
                </a:xfrm>
                <a:custGeom>
                  <a:avLst/>
                  <a:gdLst>
                    <a:gd name="connsiteX0" fmla="*/ 0 w 71826"/>
                    <a:gd name="connsiteY0" fmla="*/ 0 h 50069"/>
                    <a:gd name="connsiteX1" fmla="*/ 71826 w 71826"/>
                    <a:gd name="connsiteY1" fmla="*/ 0 h 50069"/>
                    <a:gd name="connsiteX2" fmla="*/ 71826 w 71826"/>
                    <a:gd name="connsiteY2" fmla="*/ 50069 h 50069"/>
                    <a:gd name="connsiteX3" fmla="*/ 0 w 71826"/>
                    <a:gd name="connsiteY3" fmla="*/ 50069 h 50069"/>
                    <a:gd name="connsiteX4" fmla="*/ 0 w 71826"/>
                    <a:gd name="connsiteY4" fmla="*/ 0 h 500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1826" h="50069">
                      <a:moveTo>
                        <a:pt x="0" y="0"/>
                      </a:moveTo>
                      <a:lnTo>
                        <a:pt x="71826" y="0"/>
                      </a:lnTo>
                      <a:lnTo>
                        <a:pt x="71826" y="50069"/>
                      </a:lnTo>
                      <a:lnTo>
                        <a:pt x="0" y="500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6350" tIns="6350" rIns="6350" bIns="6350" numCol="1" spcCol="1270" anchor="ctr" anchorCtr="0">
                  <a:noAutofit/>
                </a:bodyPr>
                <a:lstStyle/>
                <a:p>
                  <a:pPr marL="0" lvl="0" indent="0" algn="ctr" defTabSz="222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400" kern="1200" dirty="0"/>
                    <a:t> </a:t>
                  </a:r>
                </a:p>
              </p:txBody>
            </p:sp>
            <p:sp>
              <p:nvSpPr>
                <p:cNvPr id="72" name="Arrow: Circular 71">
                  <a:extLst>
                    <a:ext uri="{FF2B5EF4-FFF2-40B4-BE49-F238E27FC236}">
                      <a16:creationId xmlns:a16="http://schemas.microsoft.com/office/drawing/2014/main" id="{FDB34C6F-5971-4FAD-9B86-18613D745F7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386454" y="719455"/>
                  <a:ext cx="5419090" cy="5419090"/>
                </a:xfrm>
                <a:prstGeom prst="circularArrow">
                  <a:avLst>
                    <a:gd name="adj1" fmla="val 3570"/>
                    <a:gd name="adj2" fmla="val 465012"/>
                    <a:gd name="adj3" fmla="val 7573614"/>
                    <a:gd name="adj4" fmla="val 2753227"/>
                    <a:gd name="adj5" fmla="val 6326"/>
                  </a:avLst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3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3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82CE486C-8BCF-440C-98E8-5ECF8BC9E2CA}"/>
                    </a:ext>
                  </a:extLst>
                </p:cNvPr>
                <p:cNvSpPr/>
                <p:nvPr/>
              </p:nvSpPr>
              <p:spPr>
                <a:xfrm>
                  <a:off x="4430489" y="5033561"/>
                  <a:ext cx="71826" cy="50069"/>
                </a:xfrm>
                <a:custGeom>
                  <a:avLst/>
                  <a:gdLst>
                    <a:gd name="connsiteX0" fmla="*/ 0 w 71826"/>
                    <a:gd name="connsiteY0" fmla="*/ 0 h 50069"/>
                    <a:gd name="connsiteX1" fmla="*/ 71826 w 71826"/>
                    <a:gd name="connsiteY1" fmla="*/ 0 h 50069"/>
                    <a:gd name="connsiteX2" fmla="*/ 71826 w 71826"/>
                    <a:gd name="connsiteY2" fmla="*/ 50069 h 50069"/>
                    <a:gd name="connsiteX3" fmla="*/ 0 w 71826"/>
                    <a:gd name="connsiteY3" fmla="*/ 50069 h 50069"/>
                    <a:gd name="connsiteX4" fmla="*/ 0 w 71826"/>
                    <a:gd name="connsiteY4" fmla="*/ 0 h 500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1826" h="50069">
                      <a:moveTo>
                        <a:pt x="0" y="0"/>
                      </a:moveTo>
                      <a:lnTo>
                        <a:pt x="71826" y="0"/>
                      </a:lnTo>
                      <a:lnTo>
                        <a:pt x="71826" y="50069"/>
                      </a:lnTo>
                      <a:lnTo>
                        <a:pt x="0" y="500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6350" tIns="6350" rIns="6350" bIns="6350" numCol="1" spcCol="1270" anchor="ctr" anchorCtr="0">
                  <a:noAutofit/>
                </a:bodyPr>
                <a:lstStyle/>
                <a:p>
                  <a:pPr marL="0" lvl="0" indent="0" algn="ctr" defTabSz="222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400" kern="1200" dirty="0"/>
                    <a:t> </a:t>
                  </a:r>
                </a:p>
              </p:txBody>
            </p:sp>
            <p:sp>
              <p:nvSpPr>
                <p:cNvPr id="74" name="Arrow: Circular 73">
                  <a:extLst>
                    <a:ext uri="{FF2B5EF4-FFF2-40B4-BE49-F238E27FC236}">
                      <a16:creationId xmlns:a16="http://schemas.microsoft.com/office/drawing/2014/main" id="{A14C4EDA-B1D6-45E4-ACDF-815A9BB6D7C5}"/>
                    </a:ext>
                  </a:extLst>
                </p:cNvPr>
                <p:cNvSpPr/>
                <p:nvPr/>
              </p:nvSpPr>
              <p:spPr>
                <a:xfrm>
                  <a:off x="3386454" y="719455"/>
                  <a:ext cx="5419090" cy="5419090"/>
                </a:xfrm>
                <a:prstGeom prst="circularArrow">
                  <a:avLst>
                    <a:gd name="adj1" fmla="val 3251"/>
                    <a:gd name="adj2" fmla="val 465012"/>
                    <a:gd name="adj3" fmla="val 12975273"/>
                    <a:gd name="adj4" fmla="val 8152415"/>
                    <a:gd name="adj5" fmla="val 6459"/>
                  </a:avLst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4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4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2A369CEB-7E32-440B-BEE2-1FD2A9C65068}"/>
                    </a:ext>
                  </a:extLst>
                </p:cNvPr>
                <p:cNvSpPr/>
                <p:nvPr/>
              </p:nvSpPr>
              <p:spPr>
                <a:xfrm>
                  <a:off x="4430489" y="1774367"/>
                  <a:ext cx="71826" cy="50069"/>
                </a:xfrm>
                <a:custGeom>
                  <a:avLst/>
                  <a:gdLst>
                    <a:gd name="connsiteX0" fmla="*/ 0 w 71826"/>
                    <a:gd name="connsiteY0" fmla="*/ 0 h 50069"/>
                    <a:gd name="connsiteX1" fmla="*/ 71826 w 71826"/>
                    <a:gd name="connsiteY1" fmla="*/ 0 h 50069"/>
                    <a:gd name="connsiteX2" fmla="*/ 71826 w 71826"/>
                    <a:gd name="connsiteY2" fmla="*/ 50069 h 50069"/>
                    <a:gd name="connsiteX3" fmla="*/ 0 w 71826"/>
                    <a:gd name="connsiteY3" fmla="*/ 50069 h 50069"/>
                    <a:gd name="connsiteX4" fmla="*/ 0 w 71826"/>
                    <a:gd name="connsiteY4" fmla="*/ 0 h 500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1826" h="50069">
                      <a:moveTo>
                        <a:pt x="0" y="0"/>
                      </a:moveTo>
                      <a:lnTo>
                        <a:pt x="71826" y="0"/>
                      </a:lnTo>
                      <a:lnTo>
                        <a:pt x="71826" y="50069"/>
                      </a:lnTo>
                      <a:lnTo>
                        <a:pt x="0" y="500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6350" tIns="6350" rIns="6350" bIns="6350" numCol="1" spcCol="1270" anchor="ctr" anchorCtr="0">
                  <a:noAutofit/>
                </a:bodyPr>
                <a:lstStyle/>
                <a:p>
                  <a:pPr marL="0" lvl="0" indent="0" algn="ctr" defTabSz="2222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400" kern="1200" dirty="0"/>
                    <a:t> </a:t>
                  </a:r>
                </a:p>
              </p:txBody>
            </p:sp>
            <p:sp>
              <p:nvSpPr>
                <p:cNvPr id="76" name="Arrow: Circular 75">
                  <a:extLst>
                    <a:ext uri="{FF2B5EF4-FFF2-40B4-BE49-F238E27FC236}">
                      <a16:creationId xmlns:a16="http://schemas.microsoft.com/office/drawing/2014/main" id="{0DDAF956-B575-49D6-BC04-6D6F8D5363C2}"/>
                    </a:ext>
                  </a:extLst>
                </p:cNvPr>
                <p:cNvSpPr/>
                <p:nvPr/>
              </p:nvSpPr>
              <p:spPr>
                <a:xfrm>
                  <a:off x="3386454" y="719455"/>
                  <a:ext cx="5419090" cy="5419090"/>
                </a:xfrm>
                <a:prstGeom prst="circularArrow">
                  <a:avLst>
                    <a:gd name="adj1" fmla="val 3524"/>
                    <a:gd name="adj2" fmla="val 465012"/>
                    <a:gd name="adj3" fmla="val 18379668"/>
                    <a:gd name="adj4" fmla="val 13553227"/>
                    <a:gd name="adj5" fmla="val 6818"/>
                  </a:avLst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5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5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</p:grpSp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15A923A8-4A52-43D4-845A-28FACA647EBF}"/>
                  </a:ext>
                </a:extLst>
              </p:cNvPr>
              <p:cNvSpPr/>
              <p:nvPr/>
            </p:nvSpPr>
            <p:spPr>
              <a:xfrm>
                <a:off x="5189830" y="790114"/>
                <a:ext cx="1828800" cy="664497"/>
              </a:xfrm>
              <a:prstGeom prst="roundRect">
                <a:avLst/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b="1" dirty="0"/>
                  <a:t>Analysis</a:t>
                </a:r>
                <a:br>
                  <a:rPr lang="en-GB" sz="800" b="1" dirty="0"/>
                </a:br>
                <a:r>
                  <a:rPr lang="en-GB" sz="800" i="1" dirty="0"/>
                  <a:t>Where do we start ?</a:t>
                </a:r>
              </a:p>
            </p:txBody>
          </p:sp>
          <p:sp>
            <p:nvSpPr>
              <p:cNvPr id="45" name="Rectangle: Rounded Corners 44">
                <a:extLst>
                  <a:ext uri="{FF2B5EF4-FFF2-40B4-BE49-F238E27FC236}">
                    <a16:creationId xmlns:a16="http://schemas.microsoft.com/office/drawing/2014/main" id="{D39B0166-1991-49EB-89A0-12F6E4CA4166}"/>
                  </a:ext>
                </a:extLst>
              </p:cNvPr>
              <p:cNvSpPr/>
              <p:nvPr/>
            </p:nvSpPr>
            <p:spPr>
              <a:xfrm>
                <a:off x="7442875" y="3092581"/>
                <a:ext cx="1828800" cy="664497"/>
              </a:xfrm>
              <a:prstGeom prst="round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b="1" dirty="0"/>
                  <a:t>Simulation</a:t>
                </a:r>
                <a:br>
                  <a:rPr lang="en-GB" sz="800" b="1" dirty="0"/>
                </a:br>
                <a:r>
                  <a:rPr lang="en-GB" sz="800" i="1" dirty="0"/>
                  <a:t>What if ?</a:t>
                </a:r>
              </a:p>
            </p:txBody>
          </p:sp>
          <p:sp>
            <p:nvSpPr>
              <p:cNvPr id="46" name="Rectangle: Rounded Corners 45">
                <a:extLst>
                  <a:ext uri="{FF2B5EF4-FFF2-40B4-BE49-F238E27FC236}">
                    <a16:creationId xmlns:a16="http://schemas.microsoft.com/office/drawing/2014/main" id="{14AD25E9-686C-4887-AECB-7BE856B63C94}"/>
                  </a:ext>
                </a:extLst>
              </p:cNvPr>
              <p:cNvSpPr/>
              <p:nvPr/>
            </p:nvSpPr>
            <p:spPr>
              <a:xfrm>
                <a:off x="2819370" y="3102887"/>
                <a:ext cx="1828800" cy="664497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b="1" dirty="0"/>
                  <a:t>Forecast</a:t>
                </a:r>
                <a:br>
                  <a:rPr lang="en-GB" sz="800" b="1" dirty="0"/>
                </a:br>
                <a:r>
                  <a:rPr lang="en-GB" sz="800" i="1" dirty="0"/>
                  <a:t>What next ?</a:t>
                </a:r>
              </a:p>
            </p:txBody>
          </p:sp>
          <p:sp>
            <p:nvSpPr>
              <p:cNvPr id="47" name="Rectangle: Rounded Corners 46">
                <a:extLst>
                  <a:ext uri="{FF2B5EF4-FFF2-40B4-BE49-F238E27FC236}">
                    <a16:creationId xmlns:a16="http://schemas.microsoft.com/office/drawing/2014/main" id="{FFD92850-4763-4BF8-8156-4815E14D7537}"/>
                  </a:ext>
                </a:extLst>
              </p:cNvPr>
              <p:cNvSpPr/>
              <p:nvPr/>
            </p:nvSpPr>
            <p:spPr>
              <a:xfrm>
                <a:off x="5185709" y="5314757"/>
                <a:ext cx="1828800" cy="664497"/>
              </a:xfrm>
              <a:prstGeom prst="roundRect">
                <a:avLst/>
              </a:prstGeom>
              <a:solidFill>
                <a:srgbClr val="A5A5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b="1" dirty="0"/>
                  <a:t>Action Plan</a:t>
                </a:r>
                <a:br>
                  <a:rPr lang="en-GB" sz="800" b="1" dirty="0"/>
                </a:br>
                <a:r>
                  <a:rPr lang="en-GB" sz="800" i="1" dirty="0"/>
                  <a:t>Planning</a:t>
                </a:r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A606CB08-C191-494C-AF9D-384A4F6FF8FD}"/>
                  </a:ext>
                </a:extLst>
              </p:cNvPr>
              <p:cNvGrpSpPr/>
              <p:nvPr/>
            </p:nvGrpSpPr>
            <p:grpSpPr>
              <a:xfrm>
                <a:off x="2819370" y="5600719"/>
                <a:ext cx="2110669" cy="659747"/>
                <a:chOff x="2819370" y="5600719"/>
                <a:chExt cx="2110669" cy="659747"/>
              </a:xfrm>
            </p:grpSpPr>
            <p:pic>
              <p:nvPicPr>
                <p:cNvPr id="67" name="Picture 66">
                  <a:extLst>
                    <a:ext uri="{FF2B5EF4-FFF2-40B4-BE49-F238E27FC236}">
                      <a16:creationId xmlns:a16="http://schemas.microsoft.com/office/drawing/2014/main" id="{B0587575-AFE7-439C-8BBD-66F8A7955B2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duotone>
                    <a:schemeClr val="accent5">
                      <a:shade val="45000"/>
                      <a:satMod val="135000"/>
                    </a:schemeClr>
                    <a:prstClr val="white"/>
                  </a:duotone>
                  <a:extLst>
                    <a:ext uri="{BEBA8EAE-BF5A-486C-A8C5-ECC9F3942E4B}">
                      <a14:imgProps xmlns:a14="http://schemas.microsoft.com/office/drawing/2010/main">
                        <a14:imgLayer r:embed="rId3">
                          <a14:imgEffect>
                            <a14:saturation sat="40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9116" y="5720130"/>
                  <a:ext cx="420923" cy="420922"/>
                </a:xfrm>
                <a:prstGeom prst="rect">
                  <a:avLst/>
                </a:prstGeom>
              </p:spPr>
            </p:pic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9774FFF3-82AE-40CF-928F-42CE8D66971F}"/>
                    </a:ext>
                  </a:extLst>
                </p:cNvPr>
                <p:cNvSpPr txBox="1"/>
                <p:nvPr/>
              </p:nvSpPr>
              <p:spPr>
                <a:xfrm>
                  <a:off x="2819370" y="5600719"/>
                  <a:ext cx="1690841" cy="6597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800" i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Reporting and tracking</a:t>
                  </a:r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633F0D63-5DBE-4CB4-B1E3-07D2A38C0B59}"/>
                  </a:ext>
                </a:extLst>
              </p:cNvPr>
              <p:cNvGrpSpPr/>
              <p:nvPr/>
            </p:nvGrpSpPr>
            <p:grpSpPr>
              <a:xfrm>
                <a:off x="7303763" y="5600656"/>
                <a:ext cx="1685712" cy="420922"/>
                <a:chOff x="7303763" y="5600656"/>
                <a:chExt cx="1685712" cy="420922"/>
              </a:xfrm>
            </p:grpSpPr>
            <p:pic>
              <p:nvPicPr>
                <p:cNvPr id="65" name="Picture 64">
                  <a:extLst>
                    <a:ext uri="{FF2B5EF4-FFF2-40B4-BE49-F238E27FC236}">
                      <a16:creationId xmlns:a16="http://schemas.microsoft.com/office/drawing/2014/main" id="{B50648C2-EB20-404F-ADB0-FD4E1BD755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duotone>
                    <a:schemeClr val="accent5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03763" y="5600656"/>
                  <a:ext cx="411357" cy="420922"/>
                </a:xfrm>
                <a:prstGeom prst="rect">
                  <a:avLst/>
                </a:prstGeom>
              </p:spPr>
            </p:pic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FCEBD52F-5469-4F00-89C2-CA7A4AEAFBB1}"/>
                    </a:ext>
                  </a:extLst>
                </p:cNvPr>
                <p:cNvSpPr txBox="1"/>
                <p:nvPr/>
              </p:nvSpPr>
              <p:spPr>
                <a:xfrm>
                  <a:off x="7713991" y="5601197"/>
                  <a:ext cx="1275484" cy="4198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800" i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Decision</a:t>
                  </a:r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55AE1FE6-4D59-4BE6-89F7-74897A676CE6}"/>
                  </a:ext>
                </a:extLst>
              </p:cNvPr>
              <p:cNvGrpSpPr/>
              <p:nvPr/>
            </p:nvGrpSpPr>
            <p:grpSpPr>
              <a:xfrm>
                <a:off x="3199542" y="714099"/>
                <a:ext cx="1626441" cy="665100"/>
                <a:chOff x="3199542" y="714099"/>
                <a:chExt cx="1626441" cy="665100"/>
              </a:xfrm>
            </p:grpSpPr>
            <p:pic>
              <p:nvPicPr>
                <p:cNvPr id="63" name="Picture 62">
                  <a:extLst>
                    <a:ext uri="{FF2B5EF4-FFF2-40B4-BE49-F238E27FC236}">
                      <a16:creationId xmlns:a16="http://schemas.microsoft.com/office/drawing/2014/main" id="{F7F50921-5EF3-4F56-BC04-8AF49A417D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405060" y="836186"/>
                  <a:ext cx="420923" cy="420923"/>
                </a:xfrm>
                <a:prstGeom prst="rect">
                  <a:avLst/>
                </a:prstGeom>
              </p:spPr>
            </p:pic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7D1DB6B3-AC55-4666-AB47-28A2F6B38E08}"/>
                    </a:ext>
                  </a:extLst>
                </p:cNvPr>
                <p:cNvSpPr txBox="1"/>
                <p:nvPr/>
              </p:nvSpPr>
              <p:spPr>
                <a:xfrm>
                  <a:off x="3199542" y="714099"/>
                  <a:ext cx="1302773" cy="6651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800" i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Company data</a:t>
                  </a:r>
                </a:p>
              </p:txBody>
            </p: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5C7E9280-3373-43B0-9FE6-1EE6FB1CFE5E}"/>
                  </a:ext>
                </a:extLst>
              </p:cNvPr>
              <p:cNvGrpSpPr/>
              <p:nvPr/>
            </p:nvGrpSpPr>
            <p:grpSpPr>
              <a:xfrm>
                <a:off x="7291688" y="719455"/>
                <a:ext cx="1513856" cy="659746"/>
                <a:chOff x="7291688" y="719455"/>
                <a:chExt cx="1513856" cy="659746"/>
              </a:xfrm>
            </p:grpSpPr>
            <p:pic>
              <p:nvPicPr>
                <p:cNvPr id="61" name="Picture 60">
                  <a:extLst>
                    <a:ext uri="{FF2B5EF4-FFF2-40B4-BE49-F238E27FC236}">
                      <a16:creationId xmlns:a16="http://schemas.microsoft.com/office/drawing/2014/main" id="{D42927B7-BCF6-4BF6-ACA9-E77055F6171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291688" y="857999"/>
                  <a:ext cx="382656" cy="382658"/>
                </a:xfrm>
                <a:prstGeom prst="rect">
                  <a:avLst/>
                </a:prstGeom>
              </p:spPr>
            </p:pic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FBC8B9B3-E37C-4B9B-8E15-5BE4AA5B188B}"/>
                    </a:ext>
                  </a:extLst>
                </p:cNvPr>
                <p:cNvSpPr txBox="1"/>
                <p:nvPr/>
              </p:nvSpPr>
              <p:spPr>
                <a:xfrm>
                  <a:off x="7676494" y="719455"/>
                  <a:ext cx="1129050" cy="6597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800" i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Visual Output</a:t>
                  </a: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AA1F5624-AEA7-46A8-BA55-D95AA907D0A7}"/>
                  </a:ext>
                </a:extLst>
              </p:cNvPr>
              <p:cNvGrpSpPr/>
              <p:nvPr/>
            </p:nvGrpSpPr>
            <p:grpSpPr>
              <a:xfrm>
                <a:off x="8240115" y="2233528"/>
                <a:ext cx="1875257" cy="420922"/>
                <a:chOff x="8240115" y="2233528"/>
                <a:chExt cx="1875257" cy="420922"/>
              </a:xfrm>
            </p:grpSpPr>
            <p:pic>
              <p:nvPicPr>
                <p:cNvPr id="59" name="Picture 58">
                  <a:extLst>
                    <a:ext uri="{FF2B5EF4-FFF2-40B4-BE49-F238E27FC236}">
                      <a16:creationId xmlns:a16="http://schemas.microsoft.com/office/drawing/2014/main" id="{EDD6A2F0-817D-4C9A-B6A7-FCA962F437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 cstate="print">
                  <a:duotone>
                    <a:schemeClr val="accent4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40115" y="2233528"/>
                  <a:ext cx="420923" cy="420922"/>
                </a:xfrm>
                <a:prstGeom prst="rect">
                  <a:avLst/>
                </a:prstGeom>
              </p:spPr>
            </p:pic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D06F7719-1602-4427-B5E4-C57634F9C93E}"/>
                    </a:ext>
                  </a:extLst>
                </p:cNvPr>
                <p:cNvSpPr txBox="1"/>
                <p:nvPr/>
              </p:nvSpPr>
              <p:spPr>
                <a:xfrm>
                  <a:off x="8576074" y="2234069"/>
                  <a:ext cx="1539298" cy="4198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800" i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Hypothesis</a:t>
                  </a:r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FEBE8C2B-B65C-49E1-9962-C5A8C30B5D3C}"/>
                  </a:ext>
                </a:extLst>
              </p:cNvPr>
              <p:cNvGrpSpPr/>
              <p:nvPr/>
            </p:nvGrpSpPr>
            <p:grpSpPr>
              <a:xfrm>
                <a:off x="8420034" y="4137101"/>
                <a:ext cx="1835663" cy="420922"/>
                <a:chOff x="8420034" y="4137101"/>
                <a:chExt cx="1835663" cy="420922"/>
              </a:xfrm>
            </p:grpSpPr>
            <p:pic>
              <p:nvPicPr>
                <p:cNvPr id="57" name="Picture 56">
                  <a:extLst>
                    <a:ext uri="{FF2B5EF4-FFF2-40B4-BE49-F238E27FC236}">
                      <a16:creationId xmlns:a16="http://schemas.microsoft.com/office/drawing/2014/main" id="{DFB7B57F-5258-4621-A510-E6DB348E5DB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>
                  <a:duotone>
                    <a:schemeClr val="accent4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420034" y="4137101"/>
                  <a:ext cx="420923" cy="420922"/>
                </a:xfrm>
                <a:prstGeom prst="rect">
                  <a:avLst/>
                </a:prstGeom>
              </p:spPr>
            </p:pic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06EAA6E4-8FE7-4893-BDD0-68FA20805655}"/>
                    </a:ext>
                  </a:extLst>
                </p:cNvPr>
                <p:cNvSpPr txBox="1"/>
                <p:nvPr/>
              </p:nvSpPr>
              <p:spPr>
                <a:xfrm>
                  <a:off x="8821431" y="4137642"/>
                  <a:ext cx="1434266" cy="4198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800" i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Simulations</a:t>
                  </a:r>
                </a:p>
              </p:txBody>
            </p: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73A09B2E-EA0A-4D22-BD47-F4D00398FE99}"/>
                  </a:ext>
                </a:extLst>
              </p:cNvPr>
              <p:cNvGrpSpPr/>
              <p:nvPr/>
            </p:nvGrpSpPr>
            <p:grpSpPr>
              <a:xfrm>
                <a:off x="1836302" y="4221894"/>
                <a:ext cx="1995396" cy="659746"/>
                <a:chOff x="1836302" y="4221894"/>
                <a:chExt cx="1995396" cy="659746"/>
              </a:xfrm>
            </p:grpSpPr>
            <p:pic>
              <p:nvPicPr>
                <p:cNvPr id="55" name="Picture 54">
                  <a:extLst>
                    <a:ext uri="{FF2B5EF4-FFF2-40B4-BE49-F238E27FC236}">
                      <a16:creationId xmlns:a16="http://schemas.microsoft.com/office/drawing/2014/main" id="{24A5FCFF-E09A-4506-9B9A-9E1673247EF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 cstate="print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10498" y="4341167"/>
                  <a:ext cx="421200" cy="421200"/>
                </a:xfrm>
                <a:prstGeom prst="rect">
                  <a:avLst/>
                </a:prstGeom>
              </p:spPr>
            </p:pic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313A00CB-0AFE-4AF7-AA11-78AFD8D2BFB1}"/>
                    </a:ext>
                  </a:extLst>
                </p:cNvPr>
                <p:cNvSpPr txBox="1"/>
                <p:nvPr/>
              </p:nvSpPr>
              <p:spPr>
                <a:xfrm>
                  <a:off x="1836302" y="4221894"/>
                  <a:ext cx="1610294" cy="6597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800" i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Analysis and assumptions</a:t>
                  </a:r>
                </a:p>
              </p:txBody>
            </p:sp>
          </p:grpSp>
        </p:grpSp>
        <p:pic>
          <p:nvPicPr>
            <p:cNvPr id="77" name="Picture 76">
              <a:extLst>
                <a:ext uri="{FF2B5EF4-FFF2-40B4-BE49-F238E27FC236}">
                  <a16:creationId xmlns:a16="http://schemas.microsoft.com/office/drawing/2014/main" id="{B9DD0D50-F651-4FE5-83D5-EA84DA973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9769" y="2251339"/>
              <a:ext cx="1025811" cy="290229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5DD71CC-A22E-4EDA-B32E-20AEB2341549}"/>
              </a:ext>
            </a:extLst>
          </p:cNvPr>
          <p:cNvGrpSpPr/>
          <p:nvPr/>
        </p:nvGrpSpPr>
        <p:grpSpPr>
          <a:xfrm>
            <a:off x="215553" y="5704308"/>
            <a:ext cx="4932185" cy="892524"/>
            <a:chOff x="-7097" y="4845721"/>
            <a:chExt cx="4209357" cy="89252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9BBEE56-4F3F-4B11-8C44-0B51EB0A347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435558" y="5278146"/>
              <a:ext cx="2383464" cy="216028"/>
              <a:chOff x="950089" y="5292938"/>
              <a:chExt cx="3489631" cy="316284"/>
            </a:xfrm>
          </p:grpSpPr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2FC1DCE1-A9F5-4B9E-BFE7-EE0E1DE68BA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708" t="12992" r="8769" b="11535"/>
              <a:stretch/>
            </p:blipFill>
            <p:spPr>
              <a:xfrm>
                <a:off x="2602135" y="5304407"/>
                <a:ext cx="361346" cy="304815"/>
              </a:xfrm>
              <a:prstGeom prst="rect">
                <a:avLst/>
              </a:prstGeom>
            </p:spPr>
          </p:pic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5AC5CF19-B231-44FD-B575-1DD2A5EF51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06779" y="5304400"/>
                <a:ext cx="332941" cy="304814"/>
              </a:xfrm>
              <a:prstGeom prst="rect">
                <a:avLst/>
              </a:prstGeom>
            </p:spPr>
          </p:pic>
          <p:pic>
            <p:nvPicPr>
              <p:cNvPr id="38" name="Picture 2" descr="C:\Users\Cameron\Pictures\e-truste-eu-safe-harbor-77668748.jpg">
                <a:extLst>
                  <a:ext uri="{FF2B5EF4-FFF2-40B4-BE49-F238E27FC236}">
                    <a16:creationId xmlns:a16="http://schemas.microsoft.com/office/drawing/2014/main" id="{D38EAD68-591F-4333-8894-83023CAD0D4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50089" y="5292938"/>
                <a:ext cx="1063660" cy="3048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9AB1E3B-3FE0-498B-BD34-03175CE61386}"/>
                </a:ext>
              </a:extLst>
            </p:cNvPr>
            <p:cNvSpPr/>
            <p:nvPr/>
          </p:nvSpPr>
          <p:spPr>
            <a:xfrm>
              <a:off x="-7097" y="4845721"/>
              <a:ext cx="4209357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i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Anaplan considers keeping your data safe as its top priority. 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4BF744C-6FE8-42C1-B1E1-7085A2C375BF}"/>
                </a:ext>
              </a:extLst>
            </p:cNvPr>
            <p:cNvSpPr/>
            <p:nvPr/>
          </p:nvSpPr>
          <p:spPr>
            <a:xfrm>
              <a:off x="126817" y="5215025"/>
              <a:ext cx="113401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i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Certifications</a:t>
              </a:r>
              <a:r>
                <a:rPr lang="en-GB" sz="1100" i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3D062E41-70E5-404D-B257-EF28B614F22E}"/>
              </a:ext>
            </a:extLst>
          </p:cNvPr>
          <p:cNvSpPr txBox="1"/>
          <p:nvPr/>
        </p:nvSpPr>
        <p:spPr>
          <a:xfrm>
            <a:off x="1691220" y="4274601"/>
            <a:ext cx="2013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Cloud Power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6B34CCC-B9DA-46A1-86BC-8C14F7FF8716}"/>
              </a:ext>
            </a:extLst>
          </p:cNvPr>
          <p:cNvGrpSpPr/>
          <p:nvPr/>
        </p:nvGrpSpPr>
        <p:grpSpPr>
          <a:xfrm>
            <a:off x="287561" y="4573666"/>
            <a:ext cx="5030657" cy="646331"/>
            <a:chOff x="152400" y="4506267"/>
            <a:chExt cx="5030657" cy="646331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12BDA88-FB28-4415-9CFA-0CFA58A7CDB2}"/>
                </a:ext>
              </a:extLst>
            </p:cNvPr>
            <p:cNvSpPr/>
            <p:nvPr/>
          </p:nvSpPr>
          <p:spPr>
            <a:xfrm>
              <a:off x="152400" y="4506267"/>
              <a:ext cx="251142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i="1" dirty="0">
                  <a:solidFill>
                    <a:srgbClr val="4472C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Multi-user contribution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i="1" dirty="0">
                  <a:solidFill>
                    <a:srgbClr val="4472C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Access data anywhere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i="1" dirty="0">
                  <a:solidFill>
                    <a:srgbClr val="4472C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Selective access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C1660A6B-C93A-47E8-AD87-3B4962A06EA0}"/>
                </a:ext>
              </a:extLst>
            </p:cNvPr>
            <p:cNvSpPr/>
            <p:nvPr/>
          </p:nvSpPr>
          <p:spPr>
            <a:xfrm>
              <a:off x="2671632" y="4509725"/>
              <a:ext cx="251142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i="1" dirty="0">
                  <a:solidFill>
                    <a:srgbClr val="4472C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Process millions of cells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i="1" dirty="0">
                  <a:solidFill>
                    <a:srgbClr val="4472C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Advanced version management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6557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矩形 1195">
            <a:extLst>
              <a:ext uri="{FF2B5EF4-FFF2-40B4-BE49-F238E27FC236}">
                <a16:creationId xmlns:a16="http://schemas.microsoft.com/office/drawing/2014/main" id="{772A84FB-6582-4F74-8F60-5CEA774681C5}"/>
              </a:ext>
            </a:extLst>
          </p:cNvPr>
          <p:cNvSpPr/>
          <p:nvPr/>
        </p:nvSpPr>
        <p:spPr>
          <a:xfrm>
            <a:off x="-48487" y="7297020"/>
            <a:ext cx="5376138" cy="262655"/>
          </a:xfrm>
          <a:prstGeom prst="rect">
            <a:avLst/>
          </a:prstGeom>
          <a:solidFill>
            <a:srgbClr val="E78E3D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endParaRPr lang="en-GB" sz="11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矩形 117"/>
          <p:cNvSpPr/>
          <p:nvPr/>
        </p:nvSpPr>
        <p:spPr>
          <a:xfrm flipV="1">
            <a:off x="-26581" y="5218825"/>
            <a:ext cx="5341448" cy="7462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56" dirty="0"/>
          </a:p>
        </p:txBody>
      </p:sp>
      <p:sp>
        <p:nvSpPr>
          <p:cNvPr id="4" name="矩形 3"/>
          <p:cNvSpPr/>
          <p:nvPr/>
        </p:nvSpPr>
        <p:spPr>
          <a:xfrm>
            <a:off x="-12784" y="162046"/>
            <a:ext cx="5337138" cy="4885184"/>
          </a:xfrm>
          <a:prstGeom prst="rect">
            <a:avLst/>
          </a:prstGeom>
          <a:gradFill flip="none" rotWithShape="1">
            <a:gsLst>
              <a:gs pos="0">
                <a:srgbClr val="1D7E27"/>
              </a:gs>
              <a:gs pos="100000">
                <a:srgbClr val="5EAE3C"/>
              </a:gs>
              <a:gs pos="100000">
                <a:srgbClr val="187B26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56">
              <a:solidFill>
                <a:srgbClr val="187B26"/>
              </a:solidFill>
            </a:endParaRPr>
          </a:p>
        </p:txBody>
      </p:sp>
      <p:sp>
        <p:nvSpPr>
          <p:cNvPr id="606" name="矩形 605"/>
          <p:cNvSpPr/>
          <p:nvPr/>
        </p:nvSpPr>
        <p:spPr>
          <a:xfrm>
            <a:off x="-824913" y="4278593"/>
            <a:ext cx="6935056" cy="314381"/>
          </a:xfrm>
          <a:prstGeom prst="rect">
            <a:avLst/>
          </a:prstGeom>
          <a:effectLst>
            <a:reflection stA="57000" endPos="90000" dir="5400000" sy="-100000" algn="bl" rotWithShape="0"/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443" b="1" dirty="0">
                <a:solidFill>
                  <a:schemeClr val="bg1"/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Working for over 80 global players for more than 17 years </a:t>
            </a:r>
            <a:endParaRPr lang="fr-FR" sz="1443" b="1" dirty="0">
              <a:solidFill>
                <a:schemeClr val="bg1"/>
              </a:solidFill>
              <a:latin typeface="Arial" panose="020B0604020202020204" pitchFamily="34" charset="0"/>
              <a:ea typeface="Cambria Math" pitchFamily="18" charset="0"/>
              <a:cs typeface="Arial" panose="020B0604020202020204" pitchFamily="34" charset="0"/>
            </a:endParaRPr>
          </a:p>
        </p:txBody>
      </p:sp>
      <p:sp>
        <p:nvSpPr>
          <p:cNvPr id="613" name="Rectangle 522"/>
          <p:cNvSpPr/>
          <p:nvPr/>
        </p:nvSpPr>
        <p:spPr>
          <a:xfrm>
            <a:off x="1752840" y="5467283"/>
            <a:ext cx="1763713" cy="365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000" b="1" i="1" dirty="0">
                <a:solidFill>
                  <a:srgbClr val="187B26"/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Your contact in America</a:t>
            </a:r>
          </a:p>
          <a:p>
            <a:pPr algn="ctr"/>
            <a:r>
              <a:rPr lang="en-US" altLang="zh-CN" sz="777" i="1" dirty="0">
                <a:solidFill>
                  <a:srgbClr val="187B26"/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stephanie.lorini@dynovel.com</a:t>
            </a:r>
            <a:endParaRPr lang="zh-CN" altLang="en-US" sz="777" dirty="0">
              <a:solidFill>
                <a:srgbClr val="187B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" name="Rectangle 523"/>
          <p:cNvSpPr/>
          <p:nvPr/>
        </p:nvSpPr>
        <p:spPr>
          <a:xfrm>
            <a:off x="42241" y="5455579"/>
            <a:ext cx="1763692" cy="365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000" b="1" i="1" dirty="0">
                <a:solidFill>
                  <a:srgbClr val="187B26"/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Your contact in Europe</a:t>
            </a:r>
          </a:p>
          <a:p>
            <a:pPr algn="ctr"/>
            <a:r>
              <a:rPr lang="en-US" altLang="zh-CN" sz="777" i="1" dirty="0">
                <a:solidFill>
                  <a:srgbClr val="187B26"/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jean-pierre.molitor@daydream.eu</a:t>
            </a:r>
            <a:endParaRPr lang="zh-CN" altLang="en-US" sz="777" dirty="0">
              <a:solidFill>
                <a:srgbClr val="187B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" name="Rectangle 524"/>
          <p:cNvSpPr/>
          <p:nvPr/>
        </p:nvSpPr>
        <p:spPr>
          <a:xfrm>
            <a:off x="3551519" y="5459243"/>
            <a:ext cx="1517780" cy="365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000" b="1" i="1" dirty="0">
                <a:solidFill>
                  <a:srgbClr val="187B26"/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Your contact in Asia</a:t>
            </a:r>
          </a:p>
          <a:p>
            <a:pPr algn="ctr"/>
            <a:r>
              <a:rPr lang="en-US" altLang="zh-CN" sz="777" i="1" dirty="0">
                <a:solidFill>
                  <a:srgbClr val="187B26"/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yusi.chen@daydream.eu</a:t>
            </a:r>
            <a:endParaRPr lang="zh-CN" altLang="en-US" sz="777" dirty="0">
              <a:solidFill>
                <a:srgbClr val="187B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tangle 523"/>
          <p:cNvSpPr/>
          <p:nvPr/>
        </p:nvSpPr>
        <p:spPr>
          <a:xfrm>
            <a:off x="123233" y="7256050"/>
            <a:ext cx="49213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i="1" dirty="0">
                <a:solidFill>
                  <a:srgbClr val="288928"/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www.daydream.eu  </a:t>
            </a:r>
            <a:r>
              <a:rPr lang="en-US" altLang="zh-CN" sz="1400" i="1" dirty="0">
                <a:solidFill>
                  <a:srgbClr val="187B26"/>
                </a:solidFill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contact@daydream.eu</a:t>
            </a:r>
            <a:endParaRPr lang="zh-CN" altLang="en-US" sz="1400" dirty="0">
              <a:solidFill>
                <a:srgbClr val="187B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66769" y="479401"/>
            <a:ext cx="4328599" cy="3631858"/>
            <a:chOff x="841184" y="818852"/>
            <a:chExt cx="7800764" cy="6545138"/>
          </a:xfrm>
        </p:grpSpPr>
        <p:grpSp>
          <p:nvGrpSpPr>
            <p:cNvPr id="3" name="组合 2"/>
            <p:cNvGrpSpPr/>
            <p:nvPr/>
          </p:nvGrpSpPr>
          <p:grpSpPr>
            <a:xfrm>
              <a:off x="841184" y="818852"/>
              <a:ext cx="7800764" cy="6545138"/>
              <a:chOff x="859902" y="757922"/>
              <a:chExt cx="7800764" cy="6545138"/>
            </a:xfrm>
          </p:grpSpPr>
          <p:grpSp>
            <p:nvGrpSpPr>
              <p:cNvPr id="2" name="组合 1"/>
              <p:cNvGrpSpPr/>
              <p:nvPr/>
            </p:nvGrpSpPr>
            <p:grpSpPr>
              <a:xfrm>
                <a:off x="859902" y="757922"/>
                <a:ext cx="7800764" cy="6545138"/>
                <a:chOff x="886036" y="991547"/>
                <a:chExt cx="7800764" cy="6545138"/>
              </a:xfrm>
            </p:grpSpPr>
            <p:sp>
              <p:nvSpPr>
                <p:cNvPr id="19" name="圆角矩形 18"/>
                <p:cNvSpPr/>
                <p:nvPr/>
              </p:nvSpPr>
              <p:spPr>
                <a:xfrm>
                  <a:off x="886036" y="991547"/>
                  <a:ext cx="7800764" cy="6545138"/>
                </a:xfrm>
                <a:prstGeom prst="roundRect">
                  <a:avLst>
                    <a:gd name="adj" fmla="val 1299"/>
                  </a:avLst>
                </a:prstGeom>
                <a:ln w="7620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956"/>
                </a:p>
              </p:txBody>
            </p:sp>
            <p:grpSp>
              <p:nvGrpSpPr>
                <p:cNvPr id="18" name="组合 17"/>
                <p:cNvGrpSpPr/>
                <p:nvPr/>
              </p:nvGrpSpPr>
              <p:grpSpPr>
                <a:xfrm>
                  <a:off x="986103" y="1179826"/>
                  <a:ext cx="7627177" cy="6231509"/>
                  <a:chOff x="88304" y="19075"/>
                  <a:chExt cx="9606686" cy="7848795"/>
                </a:xfrm>
              </p:grpSpPr>
              <p:pic>
                <p:nvPicPr>
                  <p:cNvPr id="553" name="Picture 50" descr="Afficher l'image en taille réelle">
                    <a:hlinkClick r:id="rId2"/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228480" y="6870358"/>
                    <a:ext cx="816178" cy="94729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grpSp>
                <p:nvGrpSpPr>
                  <p:cNvPr id="17" name="组合 16"/>
                  <p:cNvGrpSpPr/>
                  <p:nvPr/>
                </p:nvGrpSpPr>
                <p:grpSpPr>
                  <a:xfrm>
                    <a:off x="88304" y="19075"/>
                    <a:ext cx="9606686" cy="7848795"/>
                    <a:chOff x="88304" y="19075"/>
                    <a:chExt cx="9606686" cy="7848795"/>
                  </a:xfrm>
                </p:grpSpPr>
                <p:pic>
                  <p:nvPicPr>
                    <p:cNvPr id="511" name="Picture 16" descr="Afficher l'image en taille réelle">
                      <a:hlinkClick r:id="rId4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539322" y="973401"/>
                      <a:ext cx="1477621" cy="48310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12" name="Picture 20" descr="Afficher l'image en taille réelle">
                      <a:hlinkClick r:id="rId6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7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223841" y="1059839"/>
                      <a:ext cx="1072559" cy="27437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13" name="Picture 62" descr="Afficher l'image en taille réelle">
                      <a:hlinkClick r:id="rId8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9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6271242" y="959248"/>
                      <a:ext cx="504861" cy="47685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14" name="Picture 64" descr="Afficher l'image en taille réelle">
                      <a:hlinkClick r:id="rId10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1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6790617" y="989470"/>
                      <a:ext cx="1047051" cy="65930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16" name="Picture 66" descr="Afficher l'image en taille réelle">
                      <a:hlinkClick r:id="rId12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909165" y="283556"/>
                      <a:ext cx="666390" cy="34487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17" name="Picture 70" descr="Afficher l'image en taille réelle">
                      <a:hlinkClick r:id="rId14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095295" y="130927"/>
                      <a:ext cx="1134305" cy="44297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18" name="Picture 96" descr="Afficher l'image en taille réelle">
                      <a:hlinkClick r:id="rId16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7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6011625" y="243557"/>
                      <a:ext cx="735924" cy="32944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19" name="Picture 98" descr="Afficher l'image en taille réelle">
                      <a:hlinkClick r:id="rId18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9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16925" y="282101"/>
                      <a:ext cx="610778" cy="23238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20" name="Picture 2" descr="https://encrypted-tbn2.gstatic.com/images?q=tbn:ANd9GcS-t2P_3xp0UCzo6qJ0f0l74yzTnopUNfIdBu7kI6xrgd1CciAx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b="15951"/>
                    <a:stretch>
                      <a:fillRect/>
                    </a:stretch>
                  </p:blipFill>
                  <p:spPr bwMode="auto">
                    <a:xfrm>
                      <a:off x="1431496" y="909107"/>
                      <a:ext cx="1460457" cy="453238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521" name="Picture 4" descr="Lien retour vers la page d'accueil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1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16925" y="1094933"/>
                      <a:ext cx="996120" cy="203285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522" name="Picture 2" descr="http://www.sodica.net/uploads/images/Gallery/partenaire/AirProducts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809605" y="248114"/>
                      <a:ext cx="1468165" cy="312087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23" name="Picture 28" descr="Afficher l'image en taille réelle">
                      <a:hlinkClick r:id="rId23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511330" y="2491394"/>
                      <a:ext cx="803468" cy="44469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24" name="Picture 32" descr="Afficher l'image en taille réelle">
                      <a:hlinkClick r:id="rId25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6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105220" y="1451951"/>
                      <a:ext cx="925407" cy="6717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25" name="Picture 4" descr="https://encrypted-tbn3.gstatic.com/images?q=tbn:ANd9GcSOCXrgFQB2BJ_aS3igYRbjCvjNkhDOAoECLpuCihpr-7w9UgkOQQ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7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426384" y="2531896"/>
                      <a:ext cx="907725" cy="479711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26" name="Picture 10" descr="Afficher l'image en taille réelle">
                      <a:hlinkClick r:id="rId28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9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314798" y="2451615"/>
                      <a:ext cx="1308814" cy="37772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27" name="Picture 84" descr="logo crayvalley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6137638" y="2466555"/>
                      <a:ext cx="1263367" cy="51508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28" name="Picture 18" descr="Cytec Industries Inc. logo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1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516335" y="2549891"/>
                      <a:ext cx="865360" cy="322504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30" name="Picture 102" descr="Afficher l'image en taille réelle">
                      <a:hlinkClick r:id="rId32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73528" y="1701645"/>
                      <a:ext cx="1357969" cy="5611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31" name="Picture 2" descr="CECA, Chimie de spécialités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428117" y="1688129"/>
                      <a:ext cx="1015610" cy="542243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32" name="Picture 10" descr="http://ddse4n1n2anci.cloudfront.net/uploads/media/header_Company_mt1378981463d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519977" y="1569973"/>
                      <a:ext cx="1076509" cy="673093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33" name="Picture 78" descr="Afficher l'image en taille réelle">
                      <a:hlinkClick r:id="rId36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7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5274139" y="3454137"/>
                      <a:ext cx="1243372" cy="25754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34" name="Picture 2" descr="gee_logo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8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15804" y="3889614"/>
                      <a:ext cx="884511" cy="102574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35" name="Picture 24" descr="http://dirigeants-entreprise.com/wp-content/uploads/2012/09/eramet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9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760876" y="3142430"/>
                      <a:ext cx="948443" cy="761412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grpSp>
                  <p:nvGrpSpPr>
                    <p:cNvPr id="536" name="Groupe 9"/>
                    <p:cNvGrpSpPr/>
                    <p:nvPr/>
                  </p:nvGrpSpPr>
                  <p:grpSpPr>
                    <a:xfrm>
                      <a:off x="1049334" y="4047986"/>
                      <a:ext cx="5079000" cy="531047"/>
                      <a:chOff x="1609277" y="4357025"/>
                      <a:chExt cx="4149696" cy="434028"/>
                    </a:xfrm>
                  </p:grpSpPr>
                  <p:pic>
                    <p:nvPicPr>
                      <p:cNvPr id="597" name="Picture 26" descr="Afficher l'image en taille réelle">
                        <a:hlinkClick r:id="rId40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 rotWithShape="1">
                      <a:blip r:embed="rId41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515"/>
                      <a:stretch/>
                    </p:blipFill>
                    <p:spPr bwMode="auto">
                      <a:xfrm>
                        <a:off x="1609277" y="4398793"/>
                        <a:ext cx="1233320" cy="3922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598" name="Picture 30" descr="Afficher l'image en taille réelle">
                        <a:hlinkClick r:id="rId42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851" y="4442996"/>
                        <a:ext cx="953495" cy="2189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599" name="Picture 2" descr="http://t0.gstatic.com/images?q=tbn:ANd9GcSMOdCR9yrdlkSaHwjSTsVFZHcVZY9e6VjOky_xehUu5ukYih20&amp;t=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4584" y="4405109"/>
                        <a:ext cx="1014389" cy="29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60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0803" y="4357025"/>
                        <a:ext cx="682514" cy="3908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grpSp>
                <p:pic>
                  <p:nvPicPr>
                    <p:cNvPr id="594" name="Picture 72" descr="Afficher l'image en taille réelle">
                      <a:hlinkClick r:id="rId46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7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6985914" y="4073546"/>
                      <a:ext cx="1047052" cy="47902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95" name="Picture 28" descr="http://www.kepital.co.kr/eng/images/main/logo.gif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8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6095112" y="4008396"/>
                      <a:ext cx="668102" cy="368812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96" name="Picture 26" descr="http://www-gfz.ensicaen.fr/wp-content/uploads/2012/02/Lhoist-eps-61k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9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81425" y="4995674"/>
                      <a:ext cx="907776" cy="344575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38" name="Picture 36" descr="Afficher l'image en taille réelle">
                      <a:hlinkClick r:id="rId50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1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620000" y="4849330"/>
                      <a:ext cx="1177933" cy="4120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39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686800" y="4800747"/>
                      <a:ext cx="832941" cy="48370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</p:pic>
                <p:pic>
                  <p:nvPicPr>
                    <p:cNvPr id="540" name="Picture 74" descr="Afficher l'image en taille réelle">
                      <a:hlinkClick r:id="rId53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667000" y="5011406"/>
                      <a:ext cx="1243372" cy="2369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41" name="Picture 76" descr="Afficher l'image en taille réelle">
                      <a:hlinkClick r:id="rId55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6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038600" y="4830274"/>
                      <a:ext cx="978944" cy="54145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42" name="Picture 94" descr="Afficher l'image en taille réelle">
                      <a:hlinkClick r:id="rId57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8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5257800" y="4891740"/>
                      <a:ext cx="1145212" cy="4120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43" name="Picture 18" descr="Afficher l'image en taille réelle">
                      <a:hlinkClick r:id="rId59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8304" y="3341366"/>
                      <a:ext cx="1085675" cy="44534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44" name="Picture 48" descr="Afficher l'image en taille réelle">
                      <a:hlinkClick r:id="rId61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298127" y="3309571"/>
                      <a:ext cx="1155919" cy="42241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45" name="Picture 4" descr="http://www.novaenergo.cz/get.php?id=456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937632" y="3307679"/>
                      <a:ext cx="1062759" cy="47202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46" name="Picture 36" descr="Silicones from Dow Corni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542085" y="3191438"/>
                      <a:ext cx="1209131" cy="740821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47" name="Picture 46" descr="Afficher l'image en taille réelle">
                      <a:hlinkClick r:id="rId65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6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774907" y="6275808"/>
                      <a:ext cx="767619" cy="3719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48" name="Picture 68" descr="Afficher l'image en taille réelle">
                      <a:hlinkClick r:id="rId67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8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863265" y="6482562"/>
                      <a:ext cx="1036144" cy="2884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50" name="Picture 100" descr="Afficher l'image en taille réelle">
                      <a:hlinkClick r:id="rId69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7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23763" y="6366505"/>
                      <a:ext cx="1234615" cy="5263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51" name="Picture 40" descr="Afficher l'image en taille réelle">
                      <a:hlinkClick r:id="rId71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7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731187" y="5408199"/>
                      <a:ext cx="842907" cy="79614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52" name="Picture 44" descr="http://www.realtech.com/wInternational/img/unternehmen/referenzkunden/rheinchemie.gif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7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155737" y="5565041"/>
                      <a:ext cx="1424114" cy="506488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54" name="Picture 38" descr="Afficher l'image en taille réelle">
                      <a:hlinkClick r:id="rId74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7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133016" y="6188073"/>
                      <a:ext cx="416025" cy="84899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55" name="Picture 54" descr="Afficher l'image en taille réelle">
                      <a:hlinkClick r:id="rId76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77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028883" y="7269835"/>
                      <a:ext cx="1285525" cy="4584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56" name="Picture 88" descr="Afficher l'image en taille réelle">
                      <a:hlinkClick r:id="rId78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79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090641" y="7167378"/>
                      <a:ext cx="1047052" cy="5356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57" name="Picture 92" descr="Afficher l'image en taille réelle">
                      <a:hlinkClick r:id="rId80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81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6747211" y="7110022"/>
                      <a:ext cx="1666669" cy="5066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58" name="Picture 50" descr="http://www.tereos.com/upload/images/actualites/Tereos_web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8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61726" y="7037067"/>
                      <a:ext cx="849084" cy="830803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60" name="Picture 46" descr="http://www.michelinchallengebibendum.com/var/michelin_cb/storage/images/media/images/nos-partenaires/toutes-les-actualites-des-partenaires/solvay-logo/10693-1-fre-FR/Solvay-logo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8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5856249" y="6212701"/>
                      <a:ext cx="1632189" cy="918267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64" name="Picture 2" descr="http://img.01hr.com/product/small/f/f38/f38a01a0c392c796b2b7cf61cd0165f1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8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30130" r="2801" b="34262"/>
                    <a:stretch>
                      <a:fillRect/>
                    </a:stretch>
                  </p:blipFill>
                  <p:spPr bwMode="auto">
                    <a:xfrm>
                      <a:off x="8445187" y="7297820"/>
                      <a:ext cx="1220316" cy="440521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565" name="Picture 2" descr="http://www.scienceindustrypartnership.com/media/221517/albis_logo_neu_rgb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85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226490" y="1145669"/>
                      <a:ext cx="1100345" cy="4394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</p:pic>
                <p:pic>
                  <p:nvPicPr>
                    <p:cNvPr id="566" name="Picture 2" descr="C:\Users\user\Documents\400-Images\Avril -Sofiproteol-Logo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86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443613" y="258497"/>
                      <a:ext cx="852787" cy="366549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567" name="Picture 12" descr="Afficher l'image d'origine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87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294526" y="19075"/>
                      <a:ext cx="1129367" cy="423044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568" name="Picture 14" descr="http://www.omnova.com/images/logo_placeholder.jpg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88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1" r="6173" b="3693"/>
                    <a:stretch/>
                  </p:blipFill>
                  <p:spPr bwMode="auto">
                    <a:xfrm>
                      <a:off x="1490203" y="5593267"/>
                      <a:ext cx="1176797" cy="468517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569" name="Picture 17" descr="Afficher l'image d'origine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89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5935941" y="6946573"/>
                      <a:ext cx="974717" cy="862185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570" name="Picture 18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9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342750" y="7377853"/>
                      <a:ext cx="1422803" cy="32521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</p:pic>
                <p:pic>
                  <p:nvPicPr>
                    <p:cNvPr id="571" name="Picture 2" descr="Allianz Global Assistance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91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341686" y="378111"/>
                      <a:ext cx="1012995" cy="597408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72" name="Picture 4" descr="subsidiary -- COATEX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9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5621132" y="1771512"/>
                      <a:ext cx="1026166" cy="415868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73" name="Picture 10" descr="http://www.eurecat.fr/eurecat/images/pictos/accueil/logo_adresse_web.jpg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9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37304" t="19915" r="2050" b="31201"/>
                    <a:stretch/>
                  </p:blipFill>
                  <p:spPr bwMode="auto">
                    <a:xfrm>
                      <a:off x="6553200" y="3412008"/>
                      <a:ext cx="1222299" cy="349034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74" name="Picture 12" descr="http://targetexecutivesearch.com/sites/default/files/images/client_logo/lesaffre.jpg?1327317359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94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032965" y="4008013"/>
                      <a:ext cx="1654734" cy="49312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75" name="Picture 14" descr="http://lairdplastics.com/images/stories/mnf_mactac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9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447800" y="4995674"/>
                      <a:ext cx="971929" cy="308134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76" name="Picture 18" descr="Home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96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30056" y="5630161"/>
                      <a:ext cx="1051807" cy="58253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77" name="图片 576"/>
                    <p:cNvPicPr>
                      <a:picLocks noChangeAspect="1"/>
                    </p:cNvPicPr>
                    <p:nvPr/>
                  </p:nvPicPr>
                  <p:blipFill rotWithShape="1">
                    <a:blip r:embed="rId97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13087" t="22059" r="27792" b="29742"/>
                    <a:stretch/>
                  </p:blipFill>
                  <p:spPr>
                    <a:xfrm>
                      <a:off x="2764722" y="5646088"/>
                      <a:ext cx="1107761" cy="375709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578" name="Picture 20" descr="http://upload.wikimedia.org/wikipedia/commons/c/ce/Resinoplast_4c.jpg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98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b="17587"/>
                    <a:stretch/>
                  </p:blipFill>
                  <p:spPr bwMode="auto">
                    <a:xfrm>
                      <a:off x="5509958" y="5665823"/>
                      <a:ext cx="1592153" cy="315043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grpSp>
                  <p:nvGrpSpPr>
                    <p:cNvPr id="579" name="组合 578"/>
                    <p:cNvGrpSpPr/>
                    <p:nvPr/>
                  </p:nvGrpSpPr>
                  <p:grpSpPr>
                    <a:xfrm>
                      <a:off x="8537110" y="2295954"/>
                      <a:ext cx="1157880" cy="713453"/>
                      <a:chOff x="9583810" y="2468766"/>
                      <a:chExt cx="923692" cy="569154"/>
                    </a:xfrm>
                  </p:grpSpPr>
                  <p:pic>
                    <p:nvPicPr>
                      <p:cNvPr id="590" name="Picture 8" descr="http://image5.huangye88.com/2014/05/14/dc670a75c7b9e55a.jpg"/>
                      <p:cNvPicPr>
                        <a:picLocks noChangeAspect="1" noChangeArrowheads="1"/>
                      </p:cNvPicPr>
                      <p:nvPr/>
                    </p:nvPicPr>
                    <p:blipFill rotWithShape="1">
                      <a:blip r:embed="rId99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883" t="23712" r="29108" b="20281"/>
                      <a:stretch/>
                    </p:blipFill>
                    <p:spPr bwMode="auto">
                      <a:xfrm>
                        <a:off x="9583810" y="2772128"/>
                        <a:ext cx="923692" cy="2657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591" name="Picture 8" descr="http://image5.huangye88.com/2014/05/14/dc670a75c7b9e55a.jpg"/>
                      <p:cNvPicPr>
                        <a:picLocks noChangeAspect="1" noChangeArrowheads="1"/>
                      </p:cNvPicPr>
                      <p:nvPr/>
                    </p:nvPicPr>
                    <p:blipFill rotWithShape="1">
                      <a:blip r:embed="rId100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5809" t="20813" r="2400" b="20876"/>
                      <a:stretch/>
                    </p:blipFill>
                    <p:spPr bwMode="auto">
                      <a:xfrm>
                        <a:off x="9725745" y="2468766"/>
                        <a:ext cx="504479" cy="3185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grpSp>
                <p:pic>
                  <p:nvPicPr>
                    <p:cNvPr id="580" name="Picture 24" descr="http://img11.hostingpics.net/pics/320161Rhodia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01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759612" y="5453691"/>
                      <a:ext cx="1658124" cy="630895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84" name="Picture 24" descr="Afficher l'image en taille réelle">
                      <a:hlinkClick r:id="rId102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0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708410" y="2603387"/>
                      <a:ext cx="1221561" cy="22663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85" name="Picture 58" descr="Afficher l'image en taille réelle">
                      <a:hlinkClick r:id="rId104"/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0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6629400" y="4950426"/>
                      <a:ext cx="1047051" cy="30218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59" name="Picture 48" descr="http://www.delfino.com/symriseflavors-newsroom/images/symrise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06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307393" y="6275808"/>
                      <a:ext cx="984531" cy="364868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</p:grpSp>
          </p:grpSp>
          <p:pic>
            <p:nvPicPr>
              <p:cNvPr id="549" name="Picture 86" descr="Afficher l'image en taille réelle">
                <a:hlinkClick r:id="rId107"/>
              </p:cNvPr>
              <p:cNvPicPr>
                <a:picLocks noChangeAspect="1" noChangeArrowheads="1"/>
              </p:cNvPicPr>
              <p:nvPr/>
            </p:nvPicPr>
            <p:blipFill>
              <a:blip r:embed="rId10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302" y="5864834"/>
                <a:ext cx="933651" cy="66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1" name="Picture 11" descr="webwxgetmsgimg.jpg"/>
            <p:cNvPicPr>
              <a:picLocks noChangeAspect="1"/>
            </p:cNvPicPr>
            <p:nvPr/>
          </p:nvPicPr>
          <p:blipFill>
            <a:blip r:embed="rId109" cstate="print">
              <a:lum bright="20000" contrast="40000"/>
            </a:blip>
            <a:srcRect l="25001" t="47143" r="32144" b="29049"/>
            <a:stretch>
              <a:fillRect/>
            </a:stretch>
          </p:blipFill>
          <p:spPr>
            <a:xfrm rot="21540000">
              <a:off x="6345373" y="2405117"/>
              <a:ext cx="786038" cy="327516"/>
            </a:xfrm>
            <a:prstGeom prst="rect">
              <a:avLst/>
            </a:prstGeom>
          </p:spPr>
        </p:pic>
        <p:pic>
          <p:nvPicPr>
            <p:cNvPr id="96" name="Picture 6" descr="Accueil"/>
            <p:cNvPicPr>
              <a:picLocks noChangeAspect="1" noChangeArrowheads="1"/>
            </p:cNvPicPr>
            <p:nvPr/>
          </p:nvPicPr>
          <p:blipFill>
            <a:blip r:embed="rId1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7225" y="2950295"/>
              <a:ext cx="938458" cy="3680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0" name="Picture 2"/>
            <p:cNvPicPr>
              <a:picLocks noChangeAspect="1"/>
            </p:cNvPicPr>
            <p:nvPr/>
          </p:nvPicPr>
          <p:blipFill>
            <a:blip r:embed="rId111"/>
            <a:stretch>
              <a:fillRect/>
            </a:stretch>
          </p:blipFill>
          <p:spPr>
            <a:xfrm>
              <a:off x="7464896" y="6276232"/>
              <a:ext cx="1015007" cy="302796"/>
            </a:xfrm>
            <a:prstGeom prst="rect">
              <a:avLst/>
            </a:prstGeom>
          </p:spPr>
        </p:pic>
        <p:pic>
          <p:nvPicPr>
            <p:cNvPr id="121" name="Picture 105"/>
            <p:cNvPicPr>
              <a:picLocks noChangeAspect="1"/>
            </p:cNvPicPr>
            <p:nvPr/>
          </p:nvPicPr>
          <p:blipFill rotWithShape="1">
            <a:blip r:embed="rId112"/>
            <a:srcRect t="19973" b="19361"/>
            <a:stretch/>
          </p:blipFill>
          <p:spPr>
            <a:xfrm>
              <a:off x="7714324" y="3622505"/>
              <a:ext cx="830692" cy="283470"/>
            </a:xfrm>
            <a:prstGeom prst="rect">
              <a:avLst/>
            </a:prstGeom>
          </p:spPr>
        </p:pic>
      </p:grpSp>
      <p:pic>
        <p:nvPicPr>
          <p:cNvPr id="122" name="Picture 14" descr="http://www.altuglasint.com/export/sites/altuglasint/.content/medias/images/logo-altuglasint.png_2069161999.png"/>
          <p:cNvPicPr>
            <a:picLocks noChangeAspect="1" noChangeArrowheads="1"/>
          </p:cNvPicPr>
          <p:nvPr/>
        </p:nvPicPr>
        <p:blipFill>
          <a:blip r:embed="rId1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619" y="709222"/>
            <a:ext cx="711317" cy="20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8" descr="http://www.arkema.com/export/sites/global/.content/medias/images/group/bostik-logo.png_1644223205.png"/>
          <p:cNvPicPr>
            <a:picLocks noChangeAspect="1" noChangeArrowheads="1"/>
          </p:cNvPicPr>
          <p:nvPr/>
        </p:nvPicPr>
        <p:blipFill>
          <a:blip r:embed="rId1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849" y="1342563"/>
            <a:ext cx="513902" cy="229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" name="矩形 1195">
            <a:extLst>
              <a:ext uri="{FF2B5EF4-FFF2-40B4-BE49-F238E27FC236}">
                <a16:creationId xmlns:a16="http://schemas.microsoft.com/office/drawing/2014/main" id="{F1C93431-D066-4A12-9E0F-CF5DD8EBE04C}"/>
              </a:ext>
            </a:extLst>
          </p:cNvPr>
          <p:cNvSpPr/>
          <p:nvPr/>
        </p:nvSpPr>
        <p:spPr>
          <a:xfrm>
            <a:off x="-27277" y="-47147"/>
            <a:ext cx="5354928" cy="239094"/>
          </a:xfrm>
          <a:prstGeom prst="rect">
            <a:avLst/>
          </a:prstGeom>
          <a:solidFill>
            <a:srgbClr val="E78E3D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endParaRPr lang="en-GB" sz="11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矩形 1195">
            <a:extLst>
              <a:ext uri="{FF2B5EF4-FFF2-40B4-BE49-F238E27FC236}">
                <a16:creationId xmlns:a16="http://schemas.microsoft.com/office/drawing/2014/main" id="{9622EBBA-42E3-4DB9-9505-2EB3F285657D}"/>
              </a:ext>
            </a:extLst>
          </p:cNvPr>
          <p:cNvSpPr/>
          <p:nvPr/>
        </p:nvSpPr>
        <p:spPr>
          <a:xfrm>
            <a:off x="-27033" y="5048933"/>
            <a:ext cx="5354684" cy="289486"/>
          </a:xfrm>
          <a:prstGeom prst="rect">
            <a:avLst/>
          </a:prstGeom>
          <a:solidFill>
            <a:srgbClr val="E78E3D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endParaRPr lang="en-GB" sz="11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矩形 1195">
            <a:extLst>
              <a:ext uri="{FF2B5EF4-FFF2-40B4-BE49-F238E27FC236}">
                <a16:creationId xmlns:a16="http://schemas.microsoft.com/office/drawing/2014/main" id="{EFD61B20-91EF-43F5-9FBD-EE4B5C216AD7}"/>
              </a:ext>
            </a:extLst>
          </p:cNvPr>
          <p:cNvSpPr/>
          <p:nvPr/>
        </p:nvSpPr>
        <p:spPr>
          <a:xfrm>
            <a:off x="-48487" y="5942209"/>
            <a:ext cx="5376138" cy="1354811"/>
          </a:xfrm>
          <a:prstGeom prst="rect">
            <a:avLst/>
          </a:prstGeom>
          <a:solidFill>
            <a:srgbClr val="E78E3D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endParaRPr lang="en-GB" sz="11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9" name="ZoneTexte 7"/>
          <p:cNvSpPr txBox="1"/>
          <p:nvPr/>
        </p:nvSpPr>
        <p:spPr>
          <a:xfrm>
            <a:off x="-48487" y="5989379"/>
            <a:ext cx="1776208" cy="12625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 </a:t>
            </a:r>
          </a:p>
          <a:p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Daydream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GmbH</a:t>
            </a:r>
          </a:p>
          <a:p>
            <a:r>
              <a:rPr lang="en-US" sz="777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Kaiser Wilhelm Ring, 13</a:t>
            </a:r>
          </a:p>
          <a:p>
            <a:r>
              <a:rPr lang="en-US" sz="777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50672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Cologne </a:t>
            </a:r>
            <a:r>
              <a:rPr lang="en-US" sz="777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Germany</a:t>
            </a:r>
          </a:p>
          <a:p>
            <a:r>
              <a:rPr lang="de-DE" sz="777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 +49 (0) 221 356 4000</a:t>
            </a:r>
            <a:endParaRPr lang="fr-FR" sz="777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0" name="ZoneTexte 8"/>
          <p:cNvSpPr txBox="1"/>
          <p:nvPr/>
        </p:nvSpPr>
        <p:spPr>
          <a:xfrm>
            <a:off x="1844723" y="5983216"/>
            <a:ext cx="1683198" cy="12686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America</a:t>
            </a:r>
          </a:p>
          <a:p>
            <a:r>
              <a:rPr lang="en-US" sz="13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Dynovel</a:t>
            </a:r>
            <a:r>
              <a:rPr 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777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 Rock Hill Road</a:t>
            </a:r>
          </a:p>
          <a:p>
            <a:r>
              <a:rPr lang="en-US" sz="777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</a:t>
            </a:r>
            <a:r>
              <a:rPr lang="en-US" sz="777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Cynwyd,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Philadelphia</a:t>
            </a:r>
          </a:p>
          <a:p>
            <a:r>
              <a:rPr lang="en-US" sz="777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 19004, USA</a:t>
            </a:r>
          </a:p>
          <a:p>
            <a:r>
              <a:rPr lang="es-ES" sz="777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+1 610 660 0121(ext 202)</a:t>
            </a:r>
            <a:endParaRPr lang="en-US" sz="777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1" name="Rectangle 3"/>
          <p:cNvSpPr>
            <a:spLocks noChangeArrowheads="1"/>
          </p:cNvSpPr>
          <p:nvPr/>
        </p:nvSpPr>
        <p:spPr bwMode="auto">
          <a:xfrm>
            <a:off x="3613183" y="5988831"/>
            <a:ext cx="1714938" cy="12473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50740" tIns="25369" rIns="50740" bIns="25369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Daydream Business Consulting Shanghai</a:t>
            </a:r>
            <a:br>
              <a:rPr lang="en-US" altLang="en-US" sz="11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Tianmu</a:t>
            </a:r>
            <a:r>
              <a:rPr lang="en-US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West Road, </a:t>
            </a:r>
            <a:r>
              <a:rPr lang="en-US" alt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Zhabei</a:t>
            </a:r>
            <a:r>
              <a:rPr lang="en-US" altLang="en-US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Shanghai</a:t>
            </a:r>
            <a:r>
              <a:rPr lang="en-US" altLang="en-US" sz="777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200.070, China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77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  + 86 21 6225 5169 </a:t>
            </a:r>
          </a:p>
        </p:txBody>
      </p:sp>
    </p:spTree>
    <p:extLst>
      <p:ext uri="{BB962C8B-B14F-4D97-AF65-F5344CB8AC3E}">
        <p14:creationId xmlns:p14="http://schemas.microsoft.com/office/powerpoint/2010/main" val="54691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330</Words>
  <Application>Microsoft Office PowerPoint</Application>
  <PresentationFormat>Custom</PresentationFormat>
  <Paragraphs>90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Cambria Math</vt:lpstr>
      <vt:lpstr>Office 主题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德劲</dc:creator>
  <cp:lastModifiedBy>Christine</cp:lastModifiedBy>
  <cp:revision>264</cp:revision>
  <cp:lastPrinted>2016-06-22T12:07:06Z</cp:lastPrinted>
  <dcterms:created xsi:type="dcterms:W3CDTF">2015-12-21T06:26:14Z</dcterms:created>
  <dcterms:modified xsi:type="dcterms:W3CDTF">2017-10-09T18:08:51Z</dcterms:modified>
</cp:coreProperties>
</file>